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6858000" cy="9906000" type="A4"/>
  <p:notesSz cx="6858000" cy="9144000"/>
  <p:defaultTextStyle>
    <a:defPPr>
      <a:defRPr lang="en-US"/>
    </a:defPPr>
    <a:lvl1pPr marL="0" algn="l" defTabSz="859627" rtl="0" eaLnBrk="1" latinLnBrk="0" hangingPunct="1">
      <a:defRPr sz="1700" kern="1200">
        <a:solidFill>
          <a:schemeClr val="tx1"/>
        </a:solidFill>
        <a:latin typeface="+mn-lt"/>
        <a:ea typeface="+mn-ea"/>
        <a:cs typeface="+mn-cs"/>
      </a:defRPr>
    </a:lvl1pPr>
    <a:lvl2pPr marL="429814" algn="l" defTabSz="859627" rtl="0" eaLnBrk="1" latinLnBrk="0" hangingPunct="1">
      <a:defRPr sz="1700" kern="1200">
        <a:solidFill>
          <a:schemeClr val="tx1"/>
        </a:solidFill>
        <a:latin typeface="+mn-lt"/>
        <a:ea typeface="+mn-ea"/>
        <a:cs typeface="+mn-cs"/>
      </a:defRPr>
    </a:lvl2pPr>
    <a:lvl3pPr marL="859627" algn="l" defTabSz="859627" rtl="0" eaLnBrk="1" latinLnBrk="0" hangingPunct="1">
      <a:defRPr sz="1700" kern="1200">
        <a:solidFill>
          <a:schemeClr val="tx1"/>
        </a:solidFill>
        <a:latin typeface="+mn-lt"/>
        <a:ea typeface="+mn-ea"/>
        <a:cs typeface="+mn-cs"/>
      </a:defRPr>
    </a:lvl3pPr>
    <a:lvl4pPr marL="1289441" algn="l" defTabSz="859627" rtl="0" eaLnBrk="1" latinLnBrk="0" hangingPunct="1">
      <a:defRPr sz="1700" kern="1200">
        <a:solidFill>
          <a:schemeClr val="tx1"/>
        </a:solidFill>
        <a:latin typeface="+mn-lt"/>
        <a:ea typeface="+mn-ea"/>
        <a:cs typeface="+mn-cs"/>
      </a:defRPr>
    </a:lvl4pPr>
    <a:lvl5pPr marL="1719255" algn="l" defTabSz="859627" rtl="0" eaLnBrk="1" latinLnBrk="0" hangingPunct="1">
      <a:defRPr sz="1700" kern="1200">
        <a:solidFill>
          <a:schemeClr val="tx1"/>
        </a:solidFill>
        <a:latin typeface="+mn-lt"/>
        <a:ea typeface="+mn-ea"/>
        <a:cs typeface="+mn-cs"/>
      </a:defRPr>
    </a:lvl5pPr>
    <a:lvl6pPr marL="2149069" algn="l" defTabSz="859627" rtl="0" eaLnBrk="1" latinLnBrk="0" hangingPunct="1">
      <a:defRPr sz="1700" kern="1200">
        <a:solidFill>
          <a:schemeClr val="tx1"/>
        </a:solidFill>
        <a:latin typeface="+mn-lt"/>
        <a:ea typeface="+mn-ea"/>
        <a:cs typeface="+mn-cs"/>
      </a:defRPr>
    </a:lvl6pPr>
    <a:lvl7pPr marL="2578882" algn="l" defTabSz="859627" rtl="0" eaLnBrk="1" latinLnBrk="0" hangingPunct="1">
      <a:defRPr sz="1700" kern="1200">
        <a:solidFill>
          <a:schemeClr val="tx1"/>
        </a:solidFill>
        <a:latin typeface="+mn-lt"/>
        <a:ea typeface="+mn-ea"/>
        <a:cs typeface="+mn-cs"/>
      </a:defRPr>
    </a:lvl7pPr>
    <a:lvl8pPr marL="3008696" algn="l" defTabSz="859627" rtl="0" eaLnBrk="1" latinLnBrk="0" hangingPunct="1">
      <a:defRPr sz="1700" kern="1200">
        <a:solidFill>
          <a:schemeClr val="tx1"/>
        </a:solidFill>
        <a:latin typeface="+mn-lt"/>
        <a:ea typeface="+mn-ea"/>
        <a:cs typeface="+mn-cs"/>
      </a:defRPr>
    </a:lvl8pPr>
    <a:lvl9pPr marL="3438510" algn="l" defTabSz="859627"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8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4660"/>
  </p:normalViewPr>
  <p:slideViewPr>
    <p:cSldViewPr>
      <p:cViewPr>
        <p:scale>
          <a:sx n="155" d="100"/>
          <a:sy n="155" d="100"/>
        </p:scale>
        <p:origin x="-1216" y="5496"/>
      </p:cViewPr>
      <p:guideLst>
        <p:guide orient="horz" pos="4191"/>
        <p:guide pos="215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71173-C348-3F4B-8105-B29909C040D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25E66374-5F7C-CC45-A60F-AA8FCF01B84E}">
      <dgm:prSet phldrT="[Text]" custT="1"/>
      <dgm:spPr/>
      <dgm:t>
        <a:bodyPr/>
        <a:lstStyle/>
        <a:p>
          <a:pPr marL="269875" indent="-179388" algn="l"/>
          <a:r>
            <a:rPr lang="en-US" sz="800" dirty="0" smtClean="0">
              <a:latin typeface="Open Sans"/>
              <a:cs typeface="Open Sans"/>
            </a:rPr>
            <a:t>Weeks 1</a:t>
          </a:r>
          <a:r>
            <a:rPr lang="en-US" sz="800" dirty="0" smtClean="0">
              <a:latin typeface="Open Sans"/>
              <a:cs typeface="Open Sans"/>
            </a:rPr>
            <a:t>-4</a:t>
          </a:r>
          <a:endParaRPr lang="en-US" sz="800" dirty="0">
            <a:latin typeface="Open Sans"/>
            <a:cs typeface="Open Sans"/>
          </a:endParaRPr>
        </a:p>
      </dgm:t>
    </dgm:pt>
    <dgm:pt modelId="{A75DE37D-BEB8-AD43-A1AB-F871BDC61294}" type="parTrans" cxnId="{8A924075-F612-9B42-9EAE-F500E2224703}">
      <dgm:prSet/>
      <dgm:spPr/>
      <dgm:t>
        <a:bodyPr/>
        <a:lstStyle/>
        <a:p>
          <a:pPr algn="l"/>
          <a:endParaRPr lang="en-US" sz="800">
            <a:latin typeface="Open Sans"/>
            <a:cs typeface="Open Sans"/>
          </a:endParaRPr>
        </a:p>
      </dgm:t>
    </dgm:pt>
    <dgm:pt modelId="{F800AF03-6878-7344-8EB7-C40A09AFF4C6}" type="sibTrans" cxnId="{8A924075-F612-9B42-9EAE-F500E2224703}">
      <dgm:prSet custT="1"/>
      <dgm:spPr/>
      <dgm:t>
        <a:bodyPr/>
        <a:lstStyle/>
        <a:p>
          <a:pPr algn="l"/>
          <a:endParaRPr lang="en-US" sz="800">
            <a:latin typeface="Open Sans"/>
            <a:cs typeface="Open Sans"/>
          </a:endParaRPr>
        </a:p>
      </dgm:t>
    </dgm:pt>
    <dgm:pt modelId="{56895792-8772-C44C-8532-C8DEB6184C47}">
      <dgm:prSet phldrT="[Text]" custT="1"/>
      <dgm:spPr/>
      <dgm:t>
        <a:bodyPr/>
        <a:lstStyle/>
        <a:p>
          <a:pPr marL="269875" indent="-179388" algn="l"/>
          <a:r>
            <a:rPr lang="en-US" altLang="zh-CN" sz="800" dirty="0" smtClean="0">
              <a:solidFill>
                <a:schemeClr val="bg1"/>
              </a:solidFill>
              <a:latin typeface="Open Sans"/>
              <a:cs typeface="Open Sans"/>
            </a:rPr>
            <a:t>Assessment</a:t>
          </a:r>
          <a:r>
            <a:rPr lang="en-US" altLang="zh-CN" sz="800" dirty="0" smtClean="0">
              <a:solidFill>
                <a:srgbClr val="000000"/>
              </a:solidFill>
              <a:latin typeface="Open Sans"/>
              <a:cs typeface="Open Sans"/>
            </a:rPr>
            <a:t> </a:t>
          </a:r>
          <a:r>
            <a:rPr lang="en-US" altLang="zh-CN" sz="800" dirty="0" smtClean="0">
              <a:latin typeface="Open Sans"/>
              <a:cs typeface="Open Sans"/>
            </a:rPr>
            <a:t>of current position in </a:t>
          </a:r>
          <a:r>
            <a:rPr lang="en-US" altLang="zh-CN" sz="800" dirty="0" smtClean="0">
              <a:latin typeface="Open Sans"/>
              <a:cs typeface="Open Sans"/>
            </a:rPr>
            <a:t>the four </a:t>
          </a:r>
          <a:r>
            <a:rPr lang="en-US" altLang="zh-CN" sz="800" dirty="0" smtClean="0">
              <a:latin typeface="Open Sans"/>
              <a:cs typeface="Open Sans"/>
            </a:rPr>
            <a:t>key areas.</a:t>
          </a:r>
          <a:endParaRPr lang="en-US" sz="800" dirty="0">
            <a:latin typeface="Open Sans"/>
            <a:cs typeface="Open Sans"/>
          </a:endParaRPr>
        </a:p>
      </dgm:t>
    </dgm:pt>
    <dgm:pt modelId="{2625C0BE-3CE7-E746-95A4-6184166C6FE8}" type="parTrans" cxnId="{143C8C20-D8E8-C949-A179-A6339519510E}">
      <dgm:prSet/>
      <dgm:spPr/>
      <dgm:t>
        <a:bodyPr/>
        <a:lstStyle/>
        <a:p>
          <a:pPr algn="l"/>
          <a:endParaRPr lang="en-US" sz="800">
            <a:latin typeface="Open Sans"/>
            <a:cs typeface="Open Sans"/>
          </a:endParaRPr>
        </a:p>
      </dgm:t>
    </dgm:pt>
    <dgm:pt modelId="{F82E4FEB-F3BE-744D-A0E2-A08AABD2025A}" type="sibTrans" cxnId="{143C8C20-D8E8-C949-A179-A6339519510E}">
      <dgm:prSet/>
      <dgm:spPr/>
      <dgm:t>
        <a:bodyPr/>
        <a:lstStyle/>
        <a:p>
          <a:pPr algn="l"/>
          <a:endParaRPr lang="en-US" sz="800">
            <a:latin typeface="Open Sans"/>
            <a:cs typeface="Open Sans"/>
          </a:endParaRPr>
        </a:p>
      </dgm:t>
    </dgm:pt>
    <dgm:pt modelId="{BEB822A5-F15F-8144-A9B4-E40162A537D8}">
      <dgm:prSet phldrT="[Text]" custT="1"/>
      <dgm:spPr/>
      <dgm:t>
        <a:bodyPr/>
        <a:lstStyle/>
        <a:p>
          <a:pPr marL="269875" indent="-179388" algn="l"/>
          <a:r>
            <a:rPr lang="en-US" sz="800" dirty="0" smtClean="0">
              <a:latin typeface="Open Sans"/>
              <a:cs typeface="Open Sans"/>
            </a:rPr>
            <a:t>Weeks </a:t>
          </a:r>
          <a:r>
            <a:rPr lang="en-US" sz="800" dirty="0" smtClean="0">
              <a:latin typeface="Open Sans"/>
              <a:cs typeface="Open Sans"/>
            </a:rPr>
            <a:t>5-6</a:t>
          </a:r>
          <a:endParaRPr lang="en-US" sz="800" dirty="0">
            <a:latin typeface="Open Sans"/>
            <a:cs typeface="Open Sans"/>
          </a:endParaRPr>
        </a:p>
      </dgm:t>
    </dgm:pt>
    <dgm:pt modelId="{14D4CBC5-AA13-7941-965F-302FB9FCAD09}" type="parTrans" cxnId="{E41386CF-BB9F-DE4D-951D-B1B6E88264B8}">
      <dgm:prSet/>
      <dgm:spPr/>
      <dgm:t>
        <a:bodyPr/>
        <a:lstStyle/>
        <a:p>
          <a:pPr algn="l"/>
          <a:endParaRPr lang="en-US" sz="800">
            <a:latin typeface="Open Sans"/>
            <a:cs typeface="Open Sans"/>
          </a:endParaRPr>
        </a:p>
      </dgm:t>
    </dgm:pt>
    <dgm:pt modelId="{DA31D293-F061-4048-A8FA-A4CC7593FCB7}" type="sibTrans" cxnId="{E41386CF-BB9F-DE4D-951D-B1B6E88264B8}">
      <dgm:prSet custT="1"/>
      <dgm:spPr/>
      <dgm:t>
        <a:bodyPr/>
        <a:lstStyle/>
        <a:p>
          <a:pPr algn="l"/>
          <a:endParaRPr lang="en-US" sz="800">
            <a:latin typeface="Open Sans"/>
            <a:cs typeface="Open Sans"/>
          </a:endParaRPr>
        </a:p>
      </dgm:t>
    </dgm:pt>
    <dgm:pt modelId="{0260DE39-B827-8542-A9D1-EE13E6905E0E}">
      <dgm:prSet phldrT="[Text]" custT="1"/>
      <dgm:spPr/>
      <dgm:t>
        <a:bodyPr/>
        <a:lstStyle/>
        <a:p>
          <a:pPr marL="269875" indent="-179388" algn="l"/>
          <a:r>
            <a:rPr lang="en-US" sz="800" dirty="0" smtClean="0">
              <a:latin typeface="Open Sans"/>
              <a:cs typeface="Open Sans"/>
            </a:rPr>
            <a:t>Gain executive support &amp; form project team.</a:t>
          </a:r>
          <a:endParaRPr lang="en-US" sz="800" dirty="0">
            <a:latin typeface="Open Sans"/>
            <a:cs typeface="Open Sans"/>
          </a:endParaRPr>
        </a:p>
      </dgm:t>
    </dgm:pt>
    <dgm:pt modelId="{DB31F7B2-BFB4-FD44-8CE8-BCBC8F588816}" type="parTrans" cxnId="{3CBC2CE8-A556-F148-82EC-FFDD21685423}">
      <dgm:prSet/>
      <dgm:spPr/>
      <dgm:t>
        <a:bodyPr/>
        <a:lstStyle/>
        <a:p>
          <a:pPr algn="l"/>
          <a:endParaRPr lang="en-US" sz="800">
            <a:latin typeface="Open Sans"/>
            <a:cs typeface="Open Sans"/>
          </a:endParaRPr>
        </a:p>
      </dgm:t>
    </dgm:pt>
    <dgm:pt modelId="{026F48E8-26FC-214A-A755-A290761542C9}" type="sibTrans" cxnId="{3CBC2CE8-A556-F148-82EC-FFDD21685423}">
      <dgm:prSet/>
      <dgm:spPr/>
      <dgm:t>
        <a:bodyPr/>
        <a:lstStyle/>
        <a:p>
          <a:pPr algn="l"/>
          <a:endParaRPr lang="en-US" sz="800">
            <a:latin typeface="Open Sans"/>
            <a:cs typeface="Open Sans"/>
          </a:endParaRPr>
        </a:p>
      </dgm:t>
    </dgm:pt>
    <dgm:pt modelId="{3DB9339A-26A9-A74B-9683-3F8A0C122DE9}">
      <dgm:prSet phldrT="[Text]" custT="1"/>
      <dgm:spPr/>
      <dgm:t>
        <a:bodyPr/>
        <a:lstStyle/>
        <a:p>
          <a:pPr marL="269875" indent="-179388" algn="l"/>
          <a:r>
            <a:rPr lang="en-US" sz="800" dirty="0" smtClean="0">
              <a:latin typeface="Open Sans"/>
              <a:cs typeface="Open Sans"/>
            </a:rPr>
            <a:t>Understand </a:t>
          </a:r>
          <a:r>
            <a:rPr lang="en-US" sz="800" dirty="0" smtClean="0">
              <a:latin typeface="Open Sans"/>
              <a:cs typeface="Open Sans"/>
            </a:rPr>
            <a:t>organisation</a:t>
          </a:r>
          <a:r>
            <a:rPr lang="en-US" sz="800" dirty="0" smtClean="0">
              <a:latin typeface="Open Sans"/>
              <a:cs typeface="Open Sans"/>
            </a:rPr>
            <a:t>, </a:t>
          </a:r>
          <a:r>
            <a:rPr lang="en-US" sz="800" dirty="0" smtClean="0">
              <a:latin typeface="Open Sans"/>
              <a:cs typeface="Open Sans"/>
            </a:rPr>
            <a:t>culture; identify key stakeholders</a:t>
          </a:r>
          <a:endParaRPr lang="en-US" sz="800" dirty="0">
            <a:latin typeface="Open Sans"/>
            <a:cs typeface="Open Sans"/>
          </a:endParaRPr>
        </a:p>
      </dgm:t>
    </dgm:pt>
    <dgm:pt modelId="{0EF5E7F1-EB20-024A-9FF0-5885D6C4DD8C}" type="parTrans" cxnId="{E7A9D9F3-C456-AF4F-BAAA-B2FB8FE54DAC}">
      <dgm:prSet/>
      <dgm:spPr/>
      <dgm:t>
        <a:bodyPr/>
        <a:lstStyle/>
        <a:p>
          <a:pPr algn="l"/>
          <a:endParaRPr lang="en-US" sz="800">
            <a:latin typeface="Open Sans"/>
            <a:cs typeface="Open Sans"/>
          </a:endParaRPr>
        </a:p>
      </dgm:t>
    </dgm:pt>
    <dgm:pt modelId="{49F9BACD-2B29-2741-B100-B2B1391F1D18}" type="sibTrans" cxnId="{E7A9D9F3-C456-AF4F-BAAA-B2FB8FE54DAC}">
      <dgm:prSet/>
      <dgm:spPr/>
      <dgm:t>
        <a:bodyPr/>
        <a:lstStyle/>
        <a:p>
          <a:pPr algn="l"/>
          <a:endParaRPr lang="en-US" sz="800">
            <a:latin typeface="Open Sans"/>
            <a:cs typeface="Open Sans"/>
          </a:endParaRPr>
        </a:p>
      </dgm:t>
    </dgm:pt>
    <dgm:pt modelId="{F3E9E88C-ADB6-D64B-988F-4543D8903703}">
      <dgm:prSet phldrT="[Text]" custT="1"/>
      <dgm:spPr/>
      <dgm:t>
        <a:bodyPr/>
        <a:lstStyle/>
        <a:p>
          <a:pPr marL="269875" indent="-179388" algn="l"/>
          <a:r>
            <a:rPr lang="en-US" sz="800" dirty="0" err="1" smtClean="0">
              <a:latin typeface="Open Sans"/>
              <a:cs typeface="Open Sans"/>
            </a:rPr>
            <a:t>Prioritise</a:t>
          </a:r>
          <a:r>
            <a:rPr lang="en-US" sz="800" dirty="0" smtClean="0">
              <a:latin typeface="Open Sans"/>
              <a:cs typeface="Open Sans"/>
            </a:rPr>
            <a:t> focus areas.</a:t>
          </a:r>
          <a:endParaRPr lang="en-US" sz="800" dirty="0">
            <a:latin typeface="Open Sans"/>
            <a:cs typeface="Open Sans"/>
          </a:endParaRPr>
        </a:p>
      </dgm:t>
    </dgm:pt>
    <dgm:pt modelId="{3F455325-2FEE-904D-A7C6-6452C9EC0B30}" type="parTrans" cxnId="{1C0E5D61-2766-8F4B-BB3F-EE4CE8186CA1}">
      <dgm:prSet/>
      <dgm:spPr/>
      <dgm:t>
        <a:bodyPr/>
        <a:lstStyle/>
        <a:p>
          <a:pPr algn="l"/>
          <a:endParaRPr lang="en-US" sz="800">
            <a:latin typeface="Open Sans"/>
            <a:cs typeface="Open Sans"/>
          </a:endParaRPr>
        </a:p>
      </dgm:t>
    </dgm:pt>
    <dgm:pt modelId="{DBB7F11A-B8EF-E849-88EF-A7DB84C02527}" type="sibTrans" cxnId="{1C0E5D61-2766-8F4B-BB3F-EE4CE8186CA1}">
      <dgm:prSet/>
      <dgm:spPr/>
      <dgm:t>
        <a:bodyPr/>
        <a:lstStyle/>
        <a:p>
          <a:pPr algn="l"/>
          <a:endParaRPr lang="en-US" sz="800">
            <a:latin typeface="Open Sans"/>
            <a:cs typeface="Open Sans"/>
          </a:endParaRPr>
        </a:p>
      </dgm:t>
    </dgm:pt>
    <dgm:pt modelId="{A0CD0292-B34E-934F-AEDB-ED2E8386E77C}">
      <dgm:prSet phldrT="[Text]" custT="1"/>
      <dgm:spPr/>
      <dgm:t>
        <a:bodyPr/>
        <a:lstStyle/>
        <a:p>
          <a:pPr marL="269875" indent="-179388" algn="l"/>
          <a:r>
            <a:rPr lang="en-US" sz="800" dirty="0" smtClean="0">
              <a:latin typeface="Open Sans"/>
              <a:cs typeface="Open Sans"/>
            </a:rPr>
            <a:t>Weekly plan &amp; progress review with project team.</a:t>
          </a:r>
          <a:endParaRPr lang="en-US" sz="800" dirty="0">
            <a:latin typeface="Open Sans"/>
            <a:cs typeface="Open Sans"/>
          </a:endParaRPr>
        </a:p>
      </dgm:t>
    </dgm:pt>
    <dgm:pt modelId="{55312D11-7A2D-794D-890E-BE1B9FAFC42B}" type="parTrans" cxnId="{11204795-CDA1-B543-90EE-EFE9CCD9B74F}">
      <dgm:prSet/>
      <dgm:spPr/>
      <dgm:t>
        <a:bodyPr/>
        <a:lstStyle/>
        <a:p>
          <a:pPr algn="l"/>
          <a:endParaRPr lang="en-US" sz="800">
            <a:latin typeface="Open Sans"/>
            <a:cs typeface="Open Sans"/>
          </a:endParaRPr>
        </a:p>
      </dgm:t>
    </dgm:pt>
    <dgm:pt modelId="{D2469D36-94BF-D244-AEB9-0DE505CDC176}" type="sibTrans" cxnId="{11204795-CDA1-B543-90EE-EFE9CCD9B74F}">
      <dgm:prSet/>
      <dgm:spPr/>
      <dgm:t>
        <a:bodyPr/>
        <a:lstStyle/>
        <a:p>
          <a:pPr algn="l"/>
          <a:endParaRPr lang="en-US" sz="800">
            <a:latin typeface="Open Sans"/>
            <a:cs typeface="Open Sans"/>
          </a:endParaRPr>
        </a:p>
      </dgm:t>
    </dgm:pt>
    <dgm:pt modelId="{77ADA533-3D79-AE4C-9F5B-22FCD60415B4}">
      <dgm:prSet phldrT="[Text]" custT="1"/>
      <dgm:spPr/>
      <dgm:t>
        <a:bodyPr/>
        <a:lstStyle/>
        <a:p>
          <a:pPr marL="269875" marR="0" indent="-179388" algn="l" defTabSz="711200" eaLnBrk="1" fontAlgn="auto" latinLnBrk="0" hangingPunct="1">
            <a:lnSpc>
              <a:spcPct val="90000"/>
            </a:lnSpc>
            <a:spcBef>
              <a:spcPct val="0"/>
            </a:spcBef>
            <a:spcAft>
              <a:spcPct val="35000"/>
            </a:spcAft>
            <a:buClrTx/>
            <a:buSzTx/>
            <a:buFontTx/>
            <a:buNone/>
            <a:tabLst/>
            <a:defRPr/>
          </a:pPr>
          <a:r>
            <a:rPr lang="en-US" sz="800" dirty="0" smtClean="0">
              <a:latin typeface="Open Sans"/>
              <a:cs typeface="Open Sans"/>
            </a:rPr>
            <a:t>Weeks 10-</a:t>
          </a:r>
          <a:r>
            <a:rPr lang="en-US" sz="800" dirty="0" smtClean="0">
              <a:latin typeface="Open Sans"/>
              <a:cs typeface="Open Sans"/>
            </a:rPr>
            <a:t>12</a:t>
          </a:r>
          <a:endParaRPr lang="en-US" sz="800" dirty="0">
            <a:latin typeface="Open Sans"/>
            <a:cs typeface="Open Sans"/>
          </a:endParaRPr>
        </a:p>
      </dgm:t>
    </dgm:pt>
    <dgm:pt modelId="{B18CF969-9631-CC44-8C5B-26FD2B2007A1}" type="parTrans" cxnId="{51E131B3-AAB2-5B47-BFA9-B48BFAB432AD}">
      <dgm:prSet/>
      <dgm:spPr/>
      <dgm:t>
        <a:bodyPr/>
        <a:lstStyle/>
        <a:p>
          <a:pPr algn="l"/>
          <a:endParaRPr lang="en-US" sz="800">
            <a:latin typeface="Open Sans"/>
            <a:cs typeface="Open Sans"/>
          </a:endParaRPr>
        </a:p>
      </dgm:t>
    </dgm:pt>
    <dgm:pt modelId="{690862FA-82F3-014E-97A2-1EAA3934A213}" type="sibTrans" cxnId="{51E131B3-AAB2-5B47-BFA9-B48BFAB432AD}">
      <dgm:prSet/>
      <dgm:spPr/>
      <dgm:t>
        <a:bodyPr/>
        <a:lstStyle/>
        <a:p>
          <a:pPr algn="l"/>
          <a:endParaRPr lang="en-US" sz="800">
            <a:latin typeface="Open Sans"/>
            <a:cs typeface="Open Sans"/>
          </a:endParaRPr>
        </a:p>
      </dgm:t>
    </dgm:pt>
    <dgm:pt modelId="{83CEF2A3-6426-2E40-96E9-6571FEE3BE1C}">
      <dgm:prSet phldrT="[Text]" custT="1"/>
      <dgm:spPr/>
      <dgm:t>
        <a:bodyPr/>
        <a:lstStyle/>
        <a:p>
          <a:pPr marL="269875" indent="-179388" algn="l"/>
          <a:r>
            <a:rPr lang="en-US" sz="800" dirty="0" smtClean="0">
              <a:latin typeface="Open Sans"/>
              <a:cs typeface="Open Sans"/>
            </a:rPr>
            <a:t>Weeks </a:t>
          </a:r>
          <a:r>
            <a:rPr lang="en-US" sz="800" dirty="0" smtClean="0">
              <a:latin typeface="Open Sans"/>
              <a:cs typeface="Open Sans"/>
            </a:rPr>
            <a:t>7-9</a:t>
          </a:r>
          <a:endParaRPr lang="en-US" sz="800" dirty="0">
            <a:latin typeface="Open Sans"/>
            <a:cs typeface="Open Sans"/>
          </a:endParaRPr>
        </a:p>
      </dgm:t>
    </dgm:pt>
    <dgm:pt modelId="{EF1B1B5D-15C3-9945-8A98-0B52B9BDACAC}" type="parTrans" cxnId="{2B35F6CA-4594-C848-B722-7396616384A7}">
      <dgm:prSet/>
      <dgm:spPr/>
      <dgm:t>
        <a:bodyPr/>
        <a:lstStyle/>
        <a:p>
          <a:pPr algn="l"/>
          <a:endParaRPr lang="en-US" sz="800">
            <a:latin typeface="Open Sans"/>
            <a:cs typeface="Open Sans"/>
          </a:endParaRPr>
        </a:p>
      </dgm:t>
    </dgm:pt>
    <dgm:pt modelId="{06E60E80-FFE8-5648-BB6E-7DF56254075A}" type="sibTrans" cxnId="{2B35F6CA-4594-C848-B722-7396616384A7}">
      <dgm:prSet custT="1"/>
      <dgm:spPr/>
      <dgm:t>
        <a:bodyPr/>
        <a:lstStyle/>
        <a:p>
          <a:pPr algn="l"/>
          <a:endParaRPr lang="en-US" sz="800">
            <a:latin typeface="Open Sans"/>
            <a:cs typeface="Open Sans"/>
          </a:endParaRPr>
        </a:p>
      </dgm:t>
    </dgm:pt>
    <dgm:pt modelId="{3C296AF0-8DA7-3C4C-9E61-B1229C507AFF}">
      <dgm:prSet phldrT="[Text]" custT="1"/>
      <dgm:spPr/>
      <dgm:t>
        <a:bodyPr/>
        <a:lstStyle/>
        <a:p>
          <a:pPr marL="269875" indent="-179388" algn="l"/>
          <a:r>
            <a:rPr lang="en-US" sz="800" dirty="0" smtClean="0">
              <a:latin typeface="Open Sans"/>
              <a:cs typeface="Open Sans"/>
            </a:rPr>
            <a:t>Weekly calls with project team.</a:t>
          </a:r>
          <a:endParaRPr lang="en-US" sz="800" dirty="0">
            <a:latin typeface="Open Sans"/>
            <a:cs typeface="Open Sans"/>
          </a:endParaRPr>
        </a:p>
      </dgm:t>
    </dgm:pt>
    <dgm:pt modelId="{0772ED9B-A5AC-3448-AD1E-FAAADE5D1A41}" type="parTrans" cxnId="{EE76F381-4945-8C40-81EE-152E0FB68B66}">
      <dgm:prSet/>
      <dgm:spPr/>
      <dgm:t>
        <a:bodyPr/>
        <a:lstStyle/>
        <a:p>
          <a:pPr algn="l"/>
          <a:endParaRPr lang="en-US" sz="800">
            <a:latin typeface="Open Sans"/>
            <a:cs typeface="Open Sans"/>
          </a:endParaRPr>
        </a:p>
      </dgm:t>
    </dgm:pt>
    <dgm:pt modelId="{FA76F04B-0718-F040-AFA4-C33CD4DF2C1D}" type="sibTrans" cxnId="{EE76F381-4945-8C40-81EE-152E0FB68B66}">
      <dgm:prSet/>
      <dgm:spPr/>
      <dgm:t>
        <a:bodyPr/>
        <a:lstStyle/>
        <a:p>
          <a:pPr algn="l"/>
          <a:endParaRPr lang="en-US" sz="800">
            <a:latin typeface="Open Sans"/>
            <a:cs typeface="Open Sans"/>
          </a:endParaRPr>
        </a:p>
      </dgm:t>
    </dgm:pt>
    <dgm:pt modelId="{ACC781FB-A90F-894D-8E0A-171F2384005E}">
      <dgm:prSet phldrT="[Text]" custT="1"/>
      <dgm:spPr/>
      <dgm:t>
        <a:bodyPr/>
        <a:lstStyle/>
        <a:p>
          <a:pPr marL="269875" indent="-179388" algn="l"/>
          <a:r>
            <a:rPr lang="en-US" sz="800" dirty="0" smtClean="0">
              <a:latin typeface="Open Sans"/>
              <a:cs typeface="Open Sans"/>
            </a:rPr>
            <a:t>Identify actions &amp; set </a:t>
          </a:r>
          <a:r>
            <a:rPr lang="en-US" sz="800" dirty="0" smtClean="0">
              <a:latin typeface="Open Sans"/>
              <a:cs typeface="Open Sans"/>
            </a:rPr>
            <a:t>plan.</a:t>
          </a:r>
          <a:endParaRPr lang="en-US" sz="800" dirty="0">
            <a:latin typeface="Open Sans"/>
            <a:cs typeface="Open Sans"/>
          </a:endParaRPr>
        </a:p>
      </dgm:t>
    </dgm:pt>
    <dgm:pt modelId="{DE61C8C9-8230-6D43-8960-C272B99DAE22}" type="parTrans" cxnId="{811BCD74-59C4-9348-A6F1-E8D90597EB6B}">
      <dgm:prSet/>
      <dgm:spPr/>
      <dgm:t>
        <a:bodyPr/>
        <a:lstStyle/>
        <a:p>
          <a:pPr algn="l"/>
          <a:endParaRPr lang="en-US" sz="800">
            <a:latin typeface="Open Sans"/>
            <a:cs typeface="Open Sans"/>
          </a:endParaRPr>
        </a:p>
      </dgm:t>
    </dgm:pt>
    <dgm:pt modelId="{3F119262-BA30-7144-B63D-54CC955F06B3}" type="sibTrans" cxnId="{811BCD74-59C4-9348-A6F1-E8D90597EB6B}">
      <dgm:prSet/>
      <dgm:spPr/>
      <dgm:t>
        <a:bodyPr/>
        <a:lstStyle/>
        <a:p>
          <a:pPr algn="l"/>
          <a:endParaRPr lang="en-US" sz="800">
            <a:latin typeface="Open Sans"/>
            <a:cs typeface="Open Sans"/>
          </a:endParaRPr>
        </a:p>
      </dgm:t>
    </dgm:pt>
    <dgm:pt modelId="{5BCD7239-819A-D249-9B95-BD7CD8C6FA6E}">
      <dgm:prSet phldrT="[Text]" custT="1"/>
      <dgm:spPr/>
      <dgm:t>
        <a:bodyPr/>
        <a:lstStyle/>
        <a:p>
          <a:pPr marL="269875" indent="-179388" algn="l"/>
          <a:r>
            <a:rPr lang="en-US" sz="800" dirty="0" smtClean="0">
              <a:latin typeface="Open Sans"/>
              <a:cs typeface="Open Sans"/>
            </a:rPr>
            <a:t>Progress key areas.</a:t>
          </a:r>
          <a:endParaRPr lang="en-US" sz="800" dirty="0">
            <a:latin typeface="Open Sans"/>
            <a:cs typeface="Open Sans"/>
          </a:endParaRPr>
        </a:p>
      </dgm:t>
    </dgm:pt>
    <dgm:pt modelId="{58D2E1DE-26B0-7140-8DC3-8489DE02F693}" type="parTrans" cxnId="{A777741D-2AB4-2646-8385-E8A4A4B10A9D}">
      <dgm:prSet/>
      <dgm:spPr/>
      <dgm:t>
        <a:bodyPr/>
        <a:lstStyle/>
        <a:p>
          <a:pPr algn="l"/>
          <a:endParaRPr lang="en-US" sz="800">
            <a:latin typeface="Open Sans"/>
            <a:cs typeface="Open Sans"/>
          </a:endParaRPr>
        </a:p>
      </dgm:t>
    </dgm:pt>
    <dgm:pt modelId="{64941D6A-8236-5340-B678-6259D397F339}" type="sibTrans" cxnId="{A777741D-2AB4-2646-8385-E8A4A4B10A9D}">
      <dgm:prSet/>
      <dgm:spPr/>
      <dgm:t>
        <a:bodyPr/>
        <a:lstStyle/>
        <a:p>
          <a:pPr algn="l"/>
          <a:endParaRPr lang="en-US" sz="800">
            <a:latin typeface="Open Sans"/>
            <a:cs typeface="Open Sans"/>
          </a:endParaRPr>
        </a:p>
      </dgm:t>
    </dgm:pt>
    <dgm:pt modelId="{A2C24E63-8B1A-9E4E-A607-25384B35E4CB}">
      <dgm:prSet custT="1"/>
      <dgm:spPr/>
      <dgm:t>
        <a:bodyPr/>
        <a:lstStyle/>
        <a:p>
          <a:pPr marL="269875" indent="-179388" algn="l"/>
          <a:r>
            <a:rPr lang="en-US" sz="800" dirty="0" smtClean="0">
              <a:latin typeface="Open Sans"/>
              <a:cs typeface="Open Sans"/>
            </a:rPr>
            <a:t>Implementation of customer connections.</a:t>
          </a:r>
          <a:endParaRPr lang="en-US" sz="800" dirty="0">
            <a:latin typeface="Open Sans"/>
            <a:cs typeface="Open Sans"/>
          </a:endParaRPr>
        </a:p>
      </dgm:t>
    </dgm:pt>
    <dgm:pt modelId="{0E14BB79-43E6-7141-B015-9E866CD7EDFC}" type="parTrans" cxnId="{A5AB3D76-3AB7-1B45-A069-FFAFFC8A91AF}">
      <dgm:prSet/>
      <dgm:spPr/>
      <dgm:t>
        <a:bodyPr/>
        <a:lstStyle/>
        <a:p>
          <a:pPr algn="l"/>
          <a:endParaRPr lang="en-US" sz="800">
            <a:latin typeface="Open Sans"/>
            <a:cs typeface="Open Sans"/>
          </a:endParaRPr>
        </a:p>
      </dgm:t>
    </dgm:pt>
    <dgm:pt modelId="{FEF0241E-B593-9F41-B52B-D55A9FA3112B}" type="sibTrans" cxnId="{A5AB3D76-3AB7-1B45-A069-FFAFFC8A91AF}">
      <dgm:prSet/>
      <dgm:spPr/>
      <dgm:t>
        <a:bodyPr/>
        <a:lstStyle/>
        <a:p>
          <a:pPr algn="l"/>
          <a:endParaRPr lang="en-US" sz="800">
            <a:latin typeface="Open Sans"/>
            <a:cs typeface="Open Sans"/>
          </a:endParaRPr>
        </a:p>
      </dgm:t>
    </dgm:pt>
    <dgm:pt modelId="{126AE344-36EC-C041-BE2A-496C397419D2}">
      <dgm:prSet phldrT="[Text]" custT="1"/>
      <dgm:spPr/>
      <dgm:t>
        <a:bodyPr/>
        <a:lstStyle/>
        <a:p>
          <a:pPr marL="269875" marR="0" indent="-179388" algn="l" defTabSz="711200" eaLnBrk="1" fontAlgn="auto" latinLnBrk="0" hangingPunct="1">
            <a:lnSpc>
              <a:spcPct val="90000"/>
            </a:lnSpc>
            <a:spcBef>
              <a:spcPct val="0"/>
            </a:spcBef>
            <a:spcAft>
              <a:spcPct val="35000"/>
            </a:spcAft>
            <a:buClrTx/>
            <a:buSzTx/>
            <a:buFontTx/>
            <a:buNone/>
            <a:tabLst/>
            <a:defRPr/>
          </a:pPr>
          <a:r>
            <a:rPr lang="en-US" sz="800" dirty="0" smtClean="0">
              <a:latin typeface="Open Sans"/>
              <a:cs typeface="Open Sans"/>
            </a:rPr>
            <a:t>Review progress &amp; communicate.</a:t>
          </a:r>
          <a:endParaRPr lang="en-US" sz="800" dirty="0">
            <a:latin typeface="Open Sans"/>
            <a:cs typeface="Open Sans"/>
          </a:endParaRPr>
        </a:p>
      </dgm:t>
    </dgm:pt>
    <dgm:pt modelId="{E80DEC70-69AA-9D47-8B85-A491A8101DE1}" type="parTrans" cxnId="{3E8A7B71-56AC-BF40-9FD7-40C650B73E75}">
      <dgm:prSet/>
      <dgm:spPr/>
      <dgm:t>
        <a:bodyPr/>
        <a:lstStyle/>
        <a:p>
          <a:pPr algn="l"/>
          <a:endParaRPr lang="en-US" sz="800">
            <a:latin typeface="Open Sans"/>
            <a:cs typeface="Open Sans"/>
          </a:endParaRPr>
        </a:p>
      </dgm:t>
    </dgm:pt>
    <dgm:pt modelId="{E7001A70-8BC0-2341-B698-940B3D1F4097}" type="sibTrans" cxnId="{3E8A7B71-56AC-BF40-9FD7-40C650B73E75}">
      <dgm:prSet/>
      <dgm:spPr/>
      <dgm:t>
        <a:bodyPr/>
        <a:lstStyle/>
        <a:p>
          <a:pPr algn="l"/>
          <a:endParaRPr lang="en-US" sz="800">
            <a:latin typeface="Open Sans"/>
            <a:cs typeface="Open Sans"/>
          </a:endParaRPr>
        </a:p>
      </dgm:t>
    </dgm:pt>
    <dgm:pt modelId="{5FFE5670-FB44-9B4D-B894-85BF7A39A4B8}">
      <dgm:prSet phldrT="[Text]" custT="1"/>
      <dgm:spPr/>
      <dgm:t>
        <a:bodyPr/>
        <a:lstStyle/>
        <a:p>
          <a:pPr marL="269875" marR="0" indent="-179388" algn="l" defTabSz="711200" eaLnBrk="1" fontAlgn="auto" latinLnBrk="0" hangingPunct="1">
            <a:lnSpc>
              <a:spcPct val="90000"/>
            </a:lnSpc>
            <a:spcBef>
              <a:spcPct val="0"/>
            </a:spcBef>
            <a:spcAft>
              <a:spcPct val="35000"/>
            </a:spcAft>
            <a:buClrTx/>
            <a:buSzTx/>
            <a:buFontTx/>
            <a:buNone/>
            <a:tabLst/>
            <a:defRPr/>
          </a:pPr>
          <a:r>
            <a:rPr lang="en-US" sz="800" dirty="0" smtClean="0">
              <a:latin typeface="Open Sans"/>
              <a:cs typeface="Open Sans"/>
            </a:rPr>
            <a:t>Monthly customer knowledge sharing with whole organisation.</a:t>
          </a:r>
          <a:endParaRPr lang="en-US" sz="800" dirty="0">
            <a:latin typeface="Open Sans"/>
            <a:cs typeface="Open Sans"/>
          </a:endParaRPr>
        </a:p>
      </dgm:t>
    </dgm:pt>
    <dgm:pt modelId="{25BEA4D8-C4BB-1140-A174-4A0698AD488C}" type="parTrans" cxnId="{2F9A797A-5EE0-CC46-9F6E-50B7E07E03C6}">
      <dgm:prSet/>
      <dgm:spPr/>
      <dgm:t>
        <a:bodyPr/>
        <a:lstStyle/>
        <a:p>
          <a:pPr algn="l"/>
          <a:endParaRPr lang="en-US" sz="800">
            <a:latin typeface="Open Sans"/>
            <a:cs typeface="Open Sans"/>
          </a:endParaRPr>
        </a:p>
      </dgm:t>
    </dgm:pt>
    <dgm:pt modelId="{561032B9-3C9B-FF48-A40A-6125B2673EE3}" type="sibTrans" cxnId="{2F9A797A-5EE0-CC46-9F6E-50B7E07E03C6}">
      <dgm:prSet/>
      <dgm:spPr/>
      <dgm:t>
        <a:bodyPr/>
        <a:lstStyle/>
        <a:p>
          <a:pPr algn="l"/>
          <a:endParaRPr lang="en-US" sz="800">
            <a:latin typeface="Open Sans"/>
            <a:cs typeface="Open Sans"/>
          </a:endParaRPr>
        </a:p>
      </dgm:t>
    </dgm:pt>
    <dgm:pt modelId="{6864B776-0E89-3944-93B2-47766B7F34AC}">
      <dgm:prSet phldrT="[Text]" custT="1"/>
      <dgm:spPr/>
      <dgm:t>
        <a:bodyPr/>
        <a:lstStyle/>
        <a:p>
          <a:pPr marL="269875" marR="0" indent="-179388" algn="l" defTabSz="711200" eaLnBrk="1" fontAlgn="auto" latinLnBrk="0" hangingPunct="1">
            <a:lnSpc>
              <a:spcPct val="90000"/>
            </a:lnSpc>
            <a:spcBef>
              <a:spcPct val="0"/>
            </a:spcBef>
            <a:spcAft>
              <a:spcPct val="35000"/>
            </a:spcAft>
            <a:buClrTx/>
            <a:buSzTx/>
            <a:buFontTx/>
            <a:buNone/>
            <a:tabLst/>
            <a:defRPr/>
          </a:pPr>
          <a:r>
            <a:rPr lang="en-US" sz="800" dirty="0" smtClean="0">
              <a:latin typeface="Open Sans"/>
              <a:cs typeface="Open Sans"/>
            </a:rPr>
            <a:t>Weekly team calls.</a:t>
          </a:r>
          <a:endParaRPr lang="en-US" sz="800" dirty="0">
            <a:latin typeface="Open Sans"/>
            <a:cs typeface="Open Sans"/>
          </a:endParaRPr>
        </a:p>
      </dgm:t>
    </dgm:pt>
    <dgm:pt modelId="{8987CBC0-6AAD-EA43-A14D-80B04B94FD76}" type="parTrans" cxnId="{5EC7145D-553C-604C-99EF-6619A844B548}">
      <dgm:prSet/>
      <dgm:spPr/>
      <dgm:t>
        <a:bodyPr/>
        <a:lstStyle/>
        <a:p>
          <a:pPr algn="l"/>
          <a:endParaRPr lang="en-US" sz="800">
            <a:latin typeface="Open Sans"/>
            <a:cs typeface="Open Sans"/>
          </a:endParaRPr>
        </a:p>
      </dgm:t>
    </dgm:pt>
    <dgm:pt modelId="{88CA365B-16EB-C941-878A-37B1956A5875}" type="sibTrans" cxnId="{5EC7145D-553C-604C-99EF-6619A844B548}">
      <dgm:prSet/>
      <dgm:spPr/>
      <dgm:t>
        <a:bodyPr/>
        <a:lstStyle/>
        <a:p>
          <a:pPr algn="l"/>
          <a:endParaRPr lang="en-US" sz="800">
            <a:latin typeface="Open Sans"/>
            <a:cs typeface="Open Sans"/>
          </a:endParaRPr>
        </a:p>
      </dgm:t>
    </dgm:pt>
    <dgm:pt modelId="{53B401C7-C69D-D841-ABC0-CBC3FCC2FD33}" type="pres">
      <dgm:prSet presAssocID="{EC771173-C348-3F4B-8105-B29909C040D9}" presName="outerComposite" presStyleCnt="0">
        <dgm:presLayoutVars>
          <dgm:chMax val="5"/>
          <dgm:dir/>
          <dgm:resizeHandles val="exact"/>
        </dgm:presLayoutVars>
      </dgm:prSet>
      <dgm:spPr/>
      <dgm:t>
        <a:bodyPr/>
        <a:lstStyle/>
        <a:p>
          <a:endParaRPr lang="en-US"/>
        </a:p>
      </dgm:t>
    </dgm:pt>
    <dgm:pt modelId="{34D7E764-A88E-0C43-85FF-D23B219D8C4A}" type="pres">
      <dgm:prSet presAssocID="{EC771173-C348-3F4B-8105-B29909C040D9}" presName="dummyMaxCanvas" presStyleCnt="0">
        <dgm:presLayoutVars/>
      </dgm:prSet>
      <dgm:spPr/>
    </dgm:pt>
    <dgm:pt modelId="{6D888FEB-DFBD-084B-8BE2-457608DF3173}" type="pres">
      <dgm:prSet presAssocID="{EC771173-C348-3F4B-8105-B29909C040D9}" presName="FourNodes_1" presStyleLbl="node1" presStyleIdx="0" presStyleCnt="4" custScaleX="101988" custScaleY="122567">
        <dgm:presLayoutVars>
          <dgm:bulletEnabled val="1"/>
        </dgm:presLayoutVars>
      </dgm:prSet>
      <dgm:spPr/>
      <dgm:t>
        <a:bodyPr/>
        <a:lstStyle/>
        <a:p>
          <a:endParaRPr lang="en-US"/>
        </a:p>
      </dgm:t>
    </dgm:pt>
    <dgm:pt modelId="{83D31783-2479-6D43-8D68-053DD9E51492}" type="pres">
      <dgm:prSet presAssocID="{EC771173-C348-3F4B-8105-B29909C040D9}" presName="FourNodes_2" presStyleLbl="node1" presStyleIdx="1" presStyleCnt="4" custLinFactNeighborY="484">
        <dgm:presLayoutVars>
          <dgm:bulletEnabled val="1"/>
        </dgm:presLayoutVars>
      </dgm:prSet>
      <dgm:spPr/>
      <dgm:t>
        <a:bodyPr/>
        <a:lstStyle/>
        <a:p>
          <a:endParaRPr lang="en-US"/>
        </a:p>
      </dgm:t>
    </dgm:pt>
    <dgm:pt modelId="{7B42E2FC-00FC-5D4B-AE3B-4501ADF4E5F0}" type="pres">
      <dgm:prSet presAssocID="{EC771173-C348-3F4B-8105-B29909C040D9}" presName="FourNodes_3" presStyleLbl="node1" presStyleIdx="2" presStyleCnt="4" custLinFactNeighborY="-2985">
        <dgm:presLayoutVars>
          <dgm:bulletEnabled val="1"/>
        </dgm:presLayoutVars>
      </dgm:prSet>
      <dgm:spPr/>
      <dgm:t>
        <a:bodyPr/>
        <a:lstStyle/>
        <a:p>
          <a:endParaRPr lang="en-US"/>
        </a:p>
      </dgm:t>
    </dgm:pt>
    <dgm:pt modelId="{6679F98F-FE8F-FF47-A004-8B420B7463DE}" type="pres">
      <dgm:prSet presAssocID="{EC771173-C348-3F4B-8105-B29909C040D9}" presName="FourNodes_4" presStyleLbl="node1" presStyleIdx="3" presStyleCnt="4" custLinFactNeighborY="-9866">
        <dgm:presLayoutVars>
          <dgm:bulletEnabled val="1"/>
        </dgm:presLayoutVars>
      </dgm:prSet>
      <dgm:spPr/>
      <dgm:t>
        <a:bodyPr/>
        <a:lstStyle/>
        <a:p>
          <a:endParaRPr lang="en-US"/>
        </a:p>
      </dgm:t>
    </dgm:pt>
    <dgm:pt modelId="{8C664C4C-EF23-9F4B-83DD-532B6164F803}" type="pres">
      <dgm:prSet presAssocID="{EC771173-C348-3F4B-8105-B29909C040D9}" presName="FourConn_1-2" presStyleLbl="fgAccFollowNode1" presStyleIdx="0" presStyleCnt="3">
        <dgm:presLayoutVars>
          <dgm:bulletEnabled val="1"/>
        </dgm:presLayoutVars>
      </dgm:prSet>
      <dgm:spPr/>
      <dgm:t>
        <a:bodyPr/>
        <a:lstStyle/>
        <a:p>
          <a:endParaRPr lang="en-US"/>
        </a:p>
      </dgm:t>
    </dgm:pt>
    <dgm:pt modelId="{08B3761D-942A-EB42-B520-476487930C5A}" type="pres">
      <dgm:prSet presAssocID="{EC771173-C348-3F4B-8105-B29909C040D9}" presName="FourConn_2-3" presStyleLbl="fgAccFollowNode1" presStyleIdx="1" presStyleCnt="3">
        <dgm:presLayoutVars>
          <dgm:bulletEnabled val="1"/>
        </dgm:presLayoutVars>
      </dgm:prSet>
      <dgm:spPr/>
      <dgm:t>
        <a:bodyPr/>
        <a:lstStyle/>
        <a:p>
          <a:endParaRPr lang="en-US"/>
        </a:p>
      </dgm:t>
    </dgm:pt>
    <dgm:pt modelId="{9CDDBB29-CC8F-CD47-A0B2-2BDE6F0FA0F1}" type="pres">
      <dgm:prSet presAssocID="{EC771173-C348-3F4B-8105-B29909C040D9}" presName="FourConn_3-4" presStyleLbl="fgAccFollowNode1" presStyleIdx="2" presStyleCnt="3">
        <dgm:presLayoutVars>
          <dgm:bulletEnabled val="1"/>
        </dgm:presLayoutVars>
      </dgm:prSet>
      <dgm:spPr/>
      <dgm:t>
        <a:bodyPr/>
        <a:lstStyle/>
        <a:p>
          <a:endParaRPr lang="en-US"/>
        </a:p>
      </dgm:t>
    </dgm:pt>
    <dgm:pt modelId="{DD2CB5F5-17B3-B94E-B8AA-1246AB563F57}" type="pres">
      <dgm:prSet presAssocID="{EC771173-C348-3F4B-8105-B29909C040D9}" presName="FourNodes_1_text" presStyleLbl="node1" presStyleIdx="3" presStyleCnt="4">
        <dgm:presLayoutVars>
          <dgm:bulletEnabled val="1"/>
        </dgm:presLayoutVars>
      </dgm:prSet>
      <dgm:spPr/>
      <dgm:t>
        <a:bodyPr/>
        <a:lstStyle/>
        <a:p>
          <a:endParaRPr lang="en-US"/>
        </a:p>
      </dgm:t>
    </dgm:pt>
    <dgm:pt modelId="{4495BCE5-159B-0A4D-9221-74B965A57B3C}" type="pres">
      <dgm:prSet presAssocID="{EC771173-C348-3F4B-8105-B29909C040D9}" presName="FourNodes_2_text" presStyleLbl="node1" presStyleIdx="3" presStyleCnt="4">
        <dgm:presLayoutVars>
          <dgm:bulletEnabled val="1"/>
        </dgm:presLayoutVars>
      </dgm:prSet>
      <dgm:spPr/>
      <dgm:t>
        <a:bodyPr/>
        <a:lstStyle/>
        <a:p>
          <a:endParaRPr lang="en-US"/>
        </a:p>
      </dgm:t>
    </dgm:pt>
    <dgm:pt modelId="{9A04BE0C-DC18-1840-8E87-9D18741F6CE7}" type="pres">
      <dgm:prSet presAssocID="{EC771173-C348-3F4B-8105-B29909C040D9}" presName="FourNodes_3_text" presStyleLbl="node1" presStyleIdx="3" presStyleCnt="4">
        <dgm:presLayoutVars>
          <dgm:bulletEnabled val="1"/>
        </dgm:presLayoutVars>
      </dgm:prSet>
      <dgm:spPr/>
      <dgm:t>
        <a:bodyPr/>
        <a:lstStyle/>
        <a:p>
          <a:endParaRPr lang="en-US"/>
        </a:p>
      </dgm:t>
    </dgm:pt>
    <dgm:pt modelId="{B8AB71CD-5D83-A146-AC97-2D01F4E1D704}" type="pres">
      <dgm:prSet presAssocID="{EC771173-C348-3F4B-8105-B29909C040D9}" presName="FourNodes_4_text" presStyleLbl="node1" presStyleIdx="3" presStyleCnt="4">
        <dgm:presLayoutVars>
          <dgm:bulletEnabled val="1"/>
        </dgm:presLayoutVars>
      </dgm:prSet>
      <dgm:spPr/>
      <dgm:t>
        <a:bodyPr/>
        <a:lstStyle/>
        <a:p>
          <a:endParaRPr lang="en-US"/>
        </a:p>
      </dgm:t>
    </dgm:pt>
  </dgm:ptLst>
  <dgm:cxnLst>
    <dgm:cxn modelId="{DFFFDD16-82FF-4C4B-9851-1D2ACA322DA8}" type="presOf" srcId="{A0CD0292-B34E-934F-AEDB-ED2E8386E77C}" destId="{4495BCE5-159B-0A4D-9221-74B965A57B3C}" srcOrd="1" destOrd="3" presId="urn:microsoft.com/office/officeart/2005/8/layout/vProcess5"/>
    <dgm:cxn modelId="{75198807-7703-C640-99BD-58BDD4F08055}" type="presOf" srcId="{F800AF03-6878-7344-8EB7-C40A09AFF4C6}" destId="{8C664C4C-EF23-9F4B-83DD-532B6164F803}" srcOrd="0" destOrd="0" presId="urn:microsoft.com/office/officeart/2005/8/layout/vProcess5"/>
    <dgm:cxn modelId="{143C8C20-D8E8-C949-A179-A6339519510E}" srcId="{25E66374-5F7C-CC45-A60F-AA8FCF01B84E}" destId="{56895792-8772-C44C-8532-C8DEB6184C47}" srcOrd="0" destOrd="0" parTransId="{2625C0BE-3CE7-E746-95A4-6184166C6FE8}" sibTransId="{F82E4FEB-F3BE-744D-A0E2-A08AABD2025A}"/>
    <dgm:cxn modelId="{F9D83904-7009-3749-B46B-546C8DB51C09}" type="presOf" srcId="{A2C24E63-8B1A-9E4E-A607-25384B35E4CB}" destId="{7B42E2FC-00FC-5D4B-AE3B-4501ADF4E5F0}" srcOrd="0" destOrd="1" presId="urn:microsoft.com/office/officeart/2005/8/layout/vProcess5"/>
    <dgm:cxn modelId="{0404F453-678B-5F43-9855-C08A64A4A9F2}" type="presOf" srcId="{F3E9E88C-ADB6-D64B-988F-4543D8903703}" destId="{DD2CB5F5-17B3-B94E-B8AA-1246AB563F57}" srcOrd="1" destOrd="3" presId="urn:microsoft.com/office/officeart/2005/8/layout/vProcess5"/>
    <dgm:cxn modelId="{6C5338DE-3D4B-B04A-9919-94E4044F1658}" type="presOf" srcId="{5BCD7239-819A-D249-9B95-BD7CD8C6FA6E}" destId="{7B42E2FC-00FC-5D4B-AE3B-4501ADF4E5F0}" srcOrd="0" destOrd="2" presId="urn:microsoft.com/office/officeart/2005/8/layout/vProcess5"/>
    <dgm:cxn modelId="{3C67051C-3F47-1B4E-85F8-A6558E49537F}" type="presOf" srcId="{ACC781FB-A90F-894D-8E0A-171F2384005E}" destId="{4495BCE5-159B-0A4D-9221-74B965A57B3C}" srcOrd="1" destOrd="2" presId="urn:microsoft.com/office/officeart/2005/8/layout/vProcess5"/>
    <dgm:cxn modelId="{5EC7145D-553C-604C-99EF-6619A844B548}" srcId="{77ADA533-3D79-AE4C-9F5B-22FCD60415B4}" destId="{6864B776-0E89-3944-93B2-47766B7F34AC}" srcOrd="2" destOrd="0" parTransId="{8987CBC0-6AAD-EA43-A14D-80B04B94FD76}" sibTransId="{88CA365B-16EB-C941-878A-37B1956A5875}"/>
    <dgm:cxn modelId="{8A924075-F612-9B42-9EAE-F500E2224703}" srcId="{EC771173-C348-3F4B-8105-B29909C040D9}" destId="{25E66374-5F7C-CC45-A60F-AA8FCF01B84E}" srcOrd="0" destOrd="0" parTransId="{A75DE37D-BEB8-AD43-A1AB-F871BDC61294}" sibTransId="{F800AF03-6878-7344-8EB7-C40A09AFF4C6}"/>
    <dgm:cxn modelId="{1C0E5D61-2766-8F4B-BB3F-EE4CE8186CA1}" srcId="{25E66374-5F7C-CC45-A60F-AA8FCF01B84E}" destId="{F3E9E88C-ADB6-D64B-988F-4543D8903703}" srcOrd="2" destOrd="0" parTransId="{3F455325-2FEE-904D-A7C6-6452C9EC0B30}" sibTransId="{DBB7F11A-B8EF-E849-88EF-A7DB84C02527}"/>
    <dgm:cxn modelId="{DE0377B4-D263-DA47-A7AA-46E93C36C049}" type="presOf" srcId="{6864B776-0E89-3944-93B2-47766B7F34AC}" destId="{6679F98F-FE8F-FF47-A004-8B420B7463DE}" srcOrd="0" destOrd="3" presId="urn:microsoft.com/office/officeart/2005/8/layout/vProcess5"/>
    <dgm:cxn modelId="{CEA8AD0D-21FD-5C40-8A39-96AE8FDE0EF2}" type="presOf" srcId="{A2C24E63-8B1A-9E4E-A607-25384B35E4CB}" destId="{9A04BE0C-DC18-1840-8E87-9D18741F6CE7}" srcOrd="1" destOrd="1" presId="urn:microsoft.com/office/officeart/2005/8/layout/vProcess5"/>
    <dgm:cxn modelId="{A0E49CDA-8256-CF4F-9F6A-9A6F3A2E815C}" type="presOf" srcId="{A0CD0292-B34E-934F-AEDB-ED2E8386E77C}" destId="{83D31783-2479-6D43-8D68-053DD9E51492}" srcOrd="0" destOrd="3" presId="urn:microsoft.com/office/officeart/2005/8/layout/vProcess5"/>
    <dgm:cxn modelId="{3CBC2CE8-A556-F148-82EC-FFDD21685423}" srcId="{BEB822A5-F15F-8144-A9B4-E40162A537D8}" destId="{0260DE39-B827-8542-A9D1-EE13E6905E0E}" srcOrd="0" destOrd="0" parTransId="{DB31F7B2-BFB4-FD44-8CE8-BCBC8F588816}" sibTransId="{026F48E8-26FC-214A-A755-A290761542C9}"/>
    <dgm:cxn modelId="{93F6C8EC-2690-C541-A5A3-71B1BE79AF6A}" type="presOf" srcId="{56895792-8772-C44C-8532-C8DEB6184C47}" destId="{DD2CB5F5-17B3-B94E-B8AA-1246AB563F57}" srcOrd="1" destOrd="1" presId="urn:microsoft.com/office/officeart/2005/8/layout/vProcess5"/>
    <dgm:cxn modelId="{26EBA357-39FD-8B42-B27C-D142F65EEDD3}" type="presOf" srcId="{0260DE39-B827-8542-A9D1-EE13E6905E0E}" destId="{4495BCE5-159B-0A4D-9221-74B965A57B3C}" srcOrd="1" destOrd="1" presId="urn:microsoft.com/office/officeart/2005/8/layout/vProcess5"/>
    <dgm:cxn modelId="{FCC3A348-A0C4-EF40-B992-49E5D5A40490}" type="presOf" srcId="{EC771173-C348-3F4B-8105-B29909C040D9}" destId="{53B401C7-C69D-D841-ABC0-CBC3FCC2FD33}" srcOrd="0" destOrd="0" presId="urn:microsoft.com/office/officeart/2005/8/layout/vProcess5"/>
    <dgm:cxn modelId="{2DBB4220-5F0C-D242-883B-CDB60360942B}" type="presOf" srcId="{126AE344-36EC-C041-BE2A-496C397419D2}" destId="{B8AB71CD-5D83-A146-AC97-2D01F4E1D704}" srcOrd="1" destOrd="1" presId="urn:microsoft.com/office/officeart/2005/8/layout/vProcess5"/>
    <dgm:cxn modelId="{2EBE5611-94B0-9C48-824F-BB851F7BDB1B}" type="presOf" srcId="{56895792-8772-C44C-8532-C8DEB6184C47}" destId="{6D888FEB-DFBD-084B-8BE2-457608DF3173}" srcOrd="0" destOrd="1" presId="urn:microsoft.com/office/officeart/2005/8/layout/vProcess5"/>
    <dgm:cxn modelId="{6CCA1E21-6A58-2F45-ABAA-9ABDDF46340A}" type="presOf" srcId="{3DB9339A-26A9-A74B-9683-3F8A0C122DE9}" destId="{6D888FEB-DFBD-084B-8BE2-457608DF3173}" srcOrd="0" destOrd="2" presId="urn:microsoft.com/office/officeart/2005/8/layout/vProcess5"/>
    <dgm:cxn modelId="{EBBCE2BA-86B6-9E4D-9B0A-E18CA40F762F}" type="presOf" srcId="{5FFE5670-FB44-9B4D-B894-85BF7A39A4B8}" destId="{B8AB71CD-5D83-A146-AC97-2D01F4E1D704}" srcOrd="1" destOrd="2" presId="urn:microsoft.com/office/officeart/2005/8/layout/vProcess5"/>
    <dgm:cxn modelId="{E7A9D9F3-C456-AF4F-BAAA-B2FB8FE54DAC}" srcId="{25E66374-5F7C-CC45-A60F-AA8FCF01B84E}" destId="{3DB9339A-26A9-A74B-9683-3F8A0C122DE9}" srcOrd="1" destOrd="0" parTransId="{0EF5E7F1-EB20-024A-9FF0-5885D6C4DD8C}" sibTransId="{49F9BACD-2B29-2741-B100-B2B1391F1D18}"/>
    <dgm:cxn modelId="{CCDDDCAE-5D36-4547-8E3B-20B90713FC7E}" type="presOf" srcId="{BEB822A5-F15F-8144-A9B4-E40162A537D8}" destId="{4495BCE5-159B-0A4D-9221-74B965A57B3C}" srcOrd="1" destOrd="0" presId="urn:microsoft.com/office/officeart/2005/8/layout/vProcess5"/>
    <dgm:cxn modelId="{A777741D-2AB4-2646-8385-E8A4A4B10A9D}" srcId="{83CEF2A3-6426-2E40-96E9-6571FEE3BE1C}" destId="{5BCD7239-819A-D249-9B95-BD7CD8C6FA6E}" srcOrd="1" destOrd="0" parTransId="{58D2E1DE-26B0-7140-8DC3-8489DE02F693}" sibTransId="{64941D6A-8236-5340-B678-6259D397F339}"/>
    <dgm:cxn modelId="{811BCD74-59C4-9348-A6F1-E8D90597EB6B}" srcId="{BEB822A5-F15F-8144-A9B4-E40162A537D8}" destId="{ACC781FB-A90F-894D-8E0A-171F2384005E}" srcOrd="1" destOrd="0" parTransId="{DE61C8C9-8230-6D43-8960-C272B99DAE22}" sibTransId="{3F119262-BA30-7144-B63D-54CC955F06B3}"/>
    <dgm:cxn modelId="{902B242E-87B3-C94E-BBB8-54684D6C7815}" type="presOf" srcId="{77ADA533-3D79-AE4C-9F5B-22FCD60415B4}" destId="{B8AB71CD-5D83-A146-AC97-2D01F4E1D704}" srcOrd="1" destOrd="0" presId="urn:microsoft.com/office/officeart/2005/8/layout/vProcess5"/>
    <dgm:cxn modelId="{D3612438-98C9-794B-A68D-87094EADDB21}" type="presOf" srcId="{83CEF2A3-6426-2E40-96E9-6571FEE3BE1C}" destId="{7B42E2FC-00FC-5D4B-AE3B-4501ADF4E5F0}" srcOrd="0" destOrd="0" presId="urn:microsoft.com/office/officeart/2005/8/layout/vProcess5"/>
    <dgm:cxn modelId="{2B35F6CA-4594-C848-B722-7396616384A7}" srcId="{EC771173-C348-3F4B-8105-B29909C040D9}" destId="{83CEF2A3-6426-2E40-96E9-6571FEE3BE1C}" srcOrd="2" destOrd="0" parTransId="{EF1B1B5D-15C3-9945-8A98-0B52B9BDACAC}" sibTransId="{06E60E80-FFE8-5648-BB6E-7DF56254075A}"/>
    <dgm:cxn modelId="{56369439-F17E-BD41-8939-0FFBF74F9B42}" type="presOf" srcId="{F3E9E88C-ADB6-D64B-988F-4543D8903703}" destId="{6D888FEB-DFBD-084B-8BE2-457608DF3173}" srcOrd="0" destOrd="3" presId="urn:microsoft.com/office/officeart/2005/8/layout/vProcess5"/>
    <dgm:cxn modelId="{F8B29550-4F2B-9748-8EAC-3FC035CC52CF}" type="presOf" srcId="{DA31D293-F061-4048-A8FA-A4CC7593FCB7}" destId="{08B3761D-942A-EB42-B520-476487930C5A}" srcOrd="0" destOrd="0" presId="urn:microsoft.com/office/officeart/2005/8/layout/vProcess5"/>
    <dgm:cxn modelId="{E41386CF-BB9F-DE4D-951D-B1B6E88264B8}" srcId="{EC771173-C348-3F4B-8105-B29909C040D9}" destId="{BEB822A5-F15F-8144-A9B4-E40162A537D8}" srcOrd="1" destOrd="0" parTransId="{14D4CBC5-AA13-7941-965F-302FB9FCAD09}" sibTransId="{DA31D293-F061-4048-A8FA-A4CC7593FCB7}"/>
    <dgm:cxn modelId="{51E131B3-AAB2-5B47-BFA9-B48BFAB432AD}" srcId="{EC771173-C348-3F4B-8105-B29909C040D9}" destId="{77ADA533-3D79-AE4C-9F5B-22FCD60415B4}" srcOrd="3" destOrd="0" parTransId="{B18CF969-9631-CC44-8C5B-26FD2B2007A1}" sibTransId="{690862FA-82F3-014E-97A2-1EAA3934A213}"/>
    <dgm:cxn modelId="{D1F9C346-A459-D14C-BADE-71897F89A938}" type="presOf" srcId="{5BCD7239-819A-D249-9B95-BD7CD8C6FA6E}" destId="{9A04BE0C-DC18-1840-8E87-9D18741F6CE7}" srcOrd="1" destOrd="2" presId="urn:microsoft.com/office/officeart/2005/8/layout/vProcess5"/>
    <dgm:cxn modelId="{18087E6C-E6C0-1E47-B23F-C4890DFBAB88}" type="presOf" srcId="{3C296AF0-8DA7-3C4C-9E61-B1229C507AFF}" destId="{9A04BE0C-DC18-1840-8E87-9D18741F6CE7}" srcOrd="1" destOrd="3" presId="urn:microsoft.com/office/officeart/2005/8/layout/vProcess5"/>
    <dgm:cxn modelId="{D9731548-7614-AD43-9EB6-03E73B9708A6}" type="presOf" srcId="{77ADA533-3D79-AE4C-9F5B-22FCD60415B4}" destId="{6679F98F-FE8F-FF47-A004-8B420B7463DE}" srcOrd="0" destOrd="0" presId="urn:microsoft.com/office/officeart/2005/8/layout/vProcess5"/>
    <dgm:cxn modelId="{16882F2D-B7DF-8B4D-8A16-265758C1B82C}" type="presOf" srcId="{06E60E80-FFE8-5648-BB6E-7DF56254075A}" destId="{9CDDBB29-CC8F-CD47-A0B2-2BDE6F0FA0F1}" srcOrd="0" destOrd="0" presId="urn:microsoft.com/office/officeart/2005/8/layout/vProcess5"/>
    <dgm:cxn modelId="{D7D762B6-E1E3-7C40-9EB2-33A87CF9F9DF}" type="presOf" srcId="{3C296AF0-8DA7-3C4C-9E61-B1229C507AFF}" destId="{7B42E2FC-00FC-5D4B-AE3B-4501ADF4E5F0}" srcOrd="0" destOrd="3" presId="urn:microsoft.com/office/officeart/2005/8/layout/vProcess5"/>
    <dgm:cxn modelId="{EE76F381-4945-8C40-81EE-152E0FB68B66}" srcId="{83CEF2A3-6426-2E40-96E9-6571FEE3BE1C}" destId="{3C296AF0-8DA7-3C4C-9E61-B1229C507AFF}" srcOrd="2" destOrd="0" parTransId="{0772ED9B-A5AC-3448-AD1E-FAAADE5D1A41}" sibTransId="{FA76F04B-0718-F040-AFA4-C33CD4DF2C1D}"/>
    <dgm:cxn modelId="{71725435-DE51-7D44-8189-92043794D92A}" type="presOf" srcId="{25E66374-5F7C-CC45-A60F-AA8FCF01B84E}" destId="{DD2CB5F5-17B3-B94E-B8AA-1246AB563F57}" srcOrd="1" destOrd="0" presId="urn:microsoft.com/office/officeart/2005/8/layout/vProcess5"/>
    <dgm:cxn modelId="{74DBFFE1-BA0E-E946-A33B-03857ED16DAB}" type="presOf" srcId="{25E66374-5F7C-CC45-A60F-AA8FCF01B84E}" destId="{6D888FEB-DFBD-084B-8BE2-457608DF3173}" srcOrd="0" destOrd="0" presId="urn:microsoft.com/office/officeart/2005/8/layout/vProcess5"/>
    <dgm:cxn modelId="{8DB9007C-9F44-C64E-A1EE-961C07394ACD}" type="presOf" srcId="{BEB822A5-F15F-8144-A9B4-E40162A537D8}" destId="{83D31783-2479-6D43-8D68-053DD9E51492}" srcOrd="0" destOrd="0" presId="urn:microsoft.com/office/officeart/2005/8/layout/vProcess5"/>
    <dgm:cxn modelId="{2F9A797A-5EE0-CC46-9F6E-50B7E07E03C6}" srcId="{77ADA533-3D79-AE4C-9F5B-22FCD60415B4}" destId="{5FFE5670-FB44-9B4D-B894-85BF7A39A4B8}" srcOrd="1" destOrd="0" parTransId="{25BEA4D8-C4BB-1140-A174-4A0698AD488C}" sibTransId="{561032B9-3C9B-FF48-A40A-6125B2673EE3}"/>
    <dgm:cxn modelId="{BD0CC46A-4085-D848-8937-774A7F9E69A3}" type="presOf" srcId="{3DB9339A-26A9-A74B-9683-3F8A0C122DE9}" destId="{DD2CB5F5-17B3-B94E-B8AA-1246AB563F57}" srcOrd="1" destOrd="2" presId="urn:microsoft.com/office/officeart/2005/8/layout/vProcess5"/>
    <dgm:cxn modelId="{BD26C543-43E0-1F41-BAD0-F7B35D877647}" type="presOf" srcId="{0260DE39-B827-8542-A9D1-EE13E6905E0E}" destId="{83D31783-2479-6D43-8D68-053DD9E51492}" srcOrd="0" destOrd="1" presId="urn:microsoft.com/office/officeart/2005/8/layout/vProcess5"/>
    <dgm:cxn modelId="{CE415D8E-300A-554A-BDA9-FB28042FC0C2}" type="presOf" srcId="{6864B776-0E89-3944-93B2-47766B7F34AC}" destId="{B8AB71CD-5D83-A146-AC97-2D01F4E1D704}" srcOrd="1" destOrd="3" presId="urn:microsoft.com/office/officeart/2005/8/layout/vProcess5"/>
    <dgm:cxn modelId="{A0437116-DAFB-F441-AF92-60098C25BA65}" type="presOf" srcId="{5FFE5670-FB44-9B4D-B894-85BF7A39A4B8}" destId="{6679F98F-FE8F-FF47-A004-8B420B7463DE}" srcOrd="0" destOrd="2" presId="urn:microsoft.com/office/officeart/2005/8/layout/vProcess5"/>
    <dgm:cxn modelId="{3E8A7B71-56AC-BF40-9FD7-40C650B73E75}" srcId="{77ADA533-3D79-AE4C-9F5B-22FCD60415B4}" destId="{126AE344-36EC-C041-BE2A-496C397419D2}" srcOrd="0" destOrd="0" parTransId="{E80DEC70-69AA-9D47-8B85-A491A8101DE1}" sibTransId="{E7001A70-8BC0-2341-B698-940B3D1F4097}"/>
    <dgm:cxn modelId="{A30F141C-BD9E-BE46-A4A7-A3705FF4433A}" type="presOf" srcId="{83CEF2A3-6426-2E40-96E9-6571FEE3BE1C}" destId="{9A04BE0C-DC18-1840-8E87-9D18741F6CE7}" srcOrd="1" destOrd="0" presId="urn:microsoft.com/office/officeart/2005/8/layout/vProcess5"/>
    <dgm:cxn modelId="{A5AB3D76-3AB7-1B45-A069-FFAFFC8A91AF}" srcId="{83CEF2A3-6426-2E40-96E9-6571FEE3BE1C}" destId="{A2C24E63-8B1A-9E4E-A607-25384B35E4CB}" srcOrd="0" destOrd="0" parTransId="{0E14BB79-43E6-7141-B015-9E866CD7EDFC}" sibTransId="{FEF0241E-B593-9F41-B52B-D55A9FA3112B}"/>
    <dgm:cxn modelId="{CD7F3822-8BFB-9C42-B48F-A4586DE098BC}" type="presOf" srcId="{126AE344-36EC-C041-BE2A-496C397419D2}" destId="{6679F98F-FE8F-FF47-A004-8B420B7463DE}" srcOrd="0" destOrd="1" presId="urn:microsoft.com/office/officeart/2005/8/layout/vProcess5"/>
    <dgm:cxn modelId="{11204795-CDA1-B543-90EE-EFE9CCD9B74F}" srcId="{BEB822A5-F15F-8144-A9B4-E40162A537D8}" destId="{A0CD0292-B34E-934F-AEDB-ED2E8386E77C}" srcOrd="2" destOrd="0" parTransId="{55312D11-7A2D-794D-890E-BE1B9FAFC42B}" sibTransId="{D2469D36-94BF-D244-AEB9-0DE505CDC176}"/>
    <dgm:cxn modelId="{5F6B4990-B7B6-834B-9974-632B873F956C}" type="presOf" srcId="{ACC781FB-A90F-894D-8E0A-171F2384005E}" destId="{83D31783-2479-6D43-8D68-053DD9E51492}" srcOrd="0" destOrd="2" presId="urn:microsoft.com/office/officeart/2005/8/layout/vProcess5"/>
    <dgm:cxn modelId="{124D4688-FDDC-5443-978A-F32A8A1295DA}" type="presParOf" srcId="{53B401C7-C69D-D841-ABC0-CBC3FCC2FD33}" destId="{34D7E764-A88E-0C43-85FF-D23B219D8C4A}" srcOrd="0" destOrd="0" presId="urn:microsoft.com/office/officeart/2005/8/layout/vProcess5"/>
    <dgm:cxn modelId="{8937EC09-6C93-C84B-96C4-5420FC03B931}" type="presParOf" srcId="{53B401C7-C69D-D841-ABC0-CBC3FCC2FD33}" destId="{6D888FEB-DFBD-084B-8BE2-457608DF3173}" srcOrd="1" destOrd="0" presId="urn:microsoft.com/office/officeart/2005/8/layout/vProcess5"/>
    <dgm:cxn modelId="{5D3F13A9-BF5B-2B40-B090-5A8CF7BBF3FE}" type="presParOf" srcId="{53B401C7-C69D-D841-ABC0-CBC3FCC2FD33}" destId="{83D31783-2479-6D43-8D68-053DD9E51492}" srcOrd="2" destOrd="0" presId="urn:microsoft.com/office/officeart/2005/8/layout/vProcess5"/>
    <dgm:cxn modelId="{D56A39A2-0237-DF45-9D80-1B03985AD26C}" type="presParOf" srcId="{53B401C7-C69D-D841-ABC0-CBC3FCC2FD33}" destId="{7B42E2FC-00FC-5D4B-AE3B-4501ADF4E5F0}" srcOrd="3" destOrd="0" presId="urn:microsoft.com/office/officeart/2005/8/layout/vProcess5"/>
    <dgm:cxn modelId="{E692C0F7-5B70-744A-8725-F51E0B570980}" type="presParOf" srcId="{53B401C7-C69D-D841-ABC0-CBC3FCC2FD33}" destId="{6679F98F-FE8F-FF47-A004-8B420B7463DE}" srcOrd="4" destOrd="0" presId="urn:microsoft.com/office/officeart/2005/8/layout/vProcess5"/>
    <dgm:cxn modelId="{78154156-D458-0D4F-8AEC-3AC00CCA1440}" type="presParOf" srcId="{53B401C7-C69D-D841-ABC0-CBC3FCC2FD33}" destId="{8C664C4C-EF23-9F4B-83DD-532B6164F803}" srcOrd="5" destOrd="0" presId="urn:microsoft.com/office/officeart/2005/8/layout/vProcess5"/>
    <dgm:cxn modelId="{B9E8995C-0AF5-2747-AD58-0BC3F6CD86B3}" type="presParOf" srcId="{53B401C7-C69D-D841-ABC0-CBC3FCC2FD33}" destId="{08B3761D-942A-EB42-B520-476487930C5A}" srcOrd="6" destOrd="0" presId="urn:microsoft.com/office/officeart/2005/8/layout/vProcess5"/>
    <dgm:cxn modelId="{58570F08-15B9-524A-B490-991EEE73B971}" type="presParOf" srcId="{53B401C7-C69D-D841-ABC0-CBC3FCC2FD33}" destId="{9CDDBB29-CC8F-CD47-A0B2-2BDE6F0FA0F1}" srcOrd="7" destOrd="0" presId="urn:microsoft.com/office/officeart/2005/8/layout/vProcess5"/>
    <dgm:cxn modelId="{B3DB6FED-7ADB-9B4E-82CB-3EF02A8CDA26}" type="presParOf" srcId="{53B401C7-C69D-D841-ABC0-CBC3FCC2FD33}" destId="{DD2CB5F5-17B3-B94E-B8AA-1246AB563F57}" srcOrd="8" destOrd="0" presId="urn:microsoft.com/office/officeart/2005/8/layout/vProcess5"/>
    <dgm:cxn modelId="{D8021CF2-1F46-CD4E-BF7E-F352122086D2}" type="presParOf" srcId="{53B401C7-C69D-D841-ABC0-CBC3FCC2FD33}" destId="{4495BCE5-159B-0A4D-9221-74B965A57B3C}" srcOrd="9" destOrd="0" presId="urn:microsoft.com/office/officeart/2005/8/layout/vProcess5"/>
    <dgm:cxn modelId="{50AC25B9-CAE0-994E-BFDE-40F8D41697CA}" type="presParOf" srcId="{53B401C7-C69D-D841-ABC0-CBC3FCC2FD33}" destId="{9A04BE0C-DC18-1840-8E87-9D18741F6CE7}" srcOrd="10" destOrd="0" presId="urn:microsoft.com/office/officeart/2005/8/layout/vProcess5"/>
    <dgm:cxn modelId="{E2E04C33-0435-2544-8984-48265223D211}" type="presParOf" srcId="{53B401C7-C69D-D841-ABC0-CBC3FCC2FD33}" destId="{B8AB71CD-5D83-A146-AC97-2D01F4E1D70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8FEB-DFBD-084B-8BE2-457608DF3173}">
      <dsp:nvSpPr>
        <dsp:cNvPr id="0" name=""/>
        <dsp:cNvSpPr/>
      </dsp:nvSpPr>
      <dsp:spPr>
        <a:xfrm>
          <a:off x="-21436" y="-38042"/>
          <a:ext cx="4398946" cy="8264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269875" lvl="0" indent="-179388" algn="l" defTabSz="355600">
            <a:lnSpc>
              <a:spcPct val="90000"/>
            </a:lnSpc>
            <a:spcBef>
              <a:spcPct val="0"/>
            </a:spcBef>
            <a:spcAft>
              <a:spcPct val="35000"/>
            </a:spcAft>
          </a:pPr>
          <a:r>
            <a:rPr lang="en-US" sz="800" kern="1200" dirty="0" smtClean="0">
              <a:latin typeface="Open Sans"/>
              <a:cs typeface="Open Sans"/>
            </a:rPr>
            <a:t>Weeks 1</a:t>
          </a:r>
          <a:r>
            <a:rPr lang="en-US" sz="800" kern="1200" dirty="0" smtClean="0">
              <a:latin typeface="Open Sans"/>
              <a:cs typeface="Open Sans"/>
            </a:rPr>
            <a:t>-4</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altLang="zh-CN" sz="800" kern="1200" dirty="0" smtClean="0">
              <a:solidFill>
                <a:schemeClr val="bg1"/>
              </a:solidFill>
              <a:latin typeface="Open Sans"/>
              <a:cs typeface="Open Sans"/>
            </a:rPr>
            <a:t>Assessment</a:t>
          </a:r>
          <a:r>
            <a:rPr lang="en-US" altLang="zh-CN" sz="800" kern="1200" dirty="0" smtClean="0">
              <a:solidFill>
                <a:srgbClr val="000000"/>
              </a:solidFill>
              <a:latin typeface="Open Sans"/>
              <a:cs typeface="Open Sans"/>
            </a:rPr>
            <a:t> </a:t>
          </a:r>
          <a:r>
            <a:rPr lang="en-US" altLang="zh-CN" sz="800" kern="1200" dirty="0" smtClean="0">
              <a:latin typeface="Open Sans"/>
              <a:cs typeface="Open Sans"/>
            </a:rPr>
            <a:t>of current position in </a:t>
          </a:r>
          <a:r>
            <a:rPr lang="en-US" altLang="zh-CN" sz="800" kern="1200" dirty="0" smtClean="0">
              <a:latin typeface="Open Sans"/>
              <a:cs typeface="Open Sans"/>
            </a:rPr>
            <a:t>the four </a:t>
          </a:r>
          <a:r>
            <a:rPr lang="en-US" altLang="zh-CN" sz="800" kern="1200" dirty="0" smtClean="0">
              <a:latin typeface="Open Sans"/>
              <a:cs typeface="Open Sans"/>
            </a:rPr>
            <a:t>key areas.</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Understand </a:t>
          </a:r>
          <a:r>
            <a:rPr lang="en-US" sz="800" kern="1200" dirty="0" smtClean="0">
              <a:latin typeface="Open Sans"/>
              <a:cs typeface="Open Sans"/>
            </a:rPr>
            <a:t>organisation</a:t>
          </a:r>
          <a:r>
            <a:rPr lang="en-US" sz="800" kern="1200" dirty="0" smtClean="0">
              <a:latin typeface="Open Sans"/>
              <a:cs typeface="Open Sans"/>
            </a:rPr>
            <a:t>, </a:t>
          </a:r>
          <a:r>
            <a:rPr lang="en-US" sz="800" kern="1200" dirty="0" smtClean="0">
              <a:latin typeface="Open Sans"/>
              <a:cs typeface="Open Sans"/>
            </a:rPr>
            <a:t>culture; identify key stakeholders</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err="1" smtClean="0">
              <a:latin typeface="Open Sans"/>
              <a:cs typeface="Open Sans"/>
            </a:rPr>
            <a:t>Prioritise</a:t>
          </a:r>
          <a:r>
            <a:rPr lang="en-US" sz="800" kern="1200" dirty="0" smtClean="0">
              <a:latin typeface="Open Sans"/>
              <a:cs typeface="Open Sans"/>
            </a:rPr>
            <a:t> focus areas.</a:t>
          </a:r>
          <a:endParaRPr lang="en-US" sz="800" kern="1200" dirty="0">
            <a:latin typeface="Open Sans"/>
            <a:cs typeface="Open Sans"/>
          </a:endParaRPr>
        </a:p>
      </dsp:txBody>
      <dsp:txXfrm>
        <a:off x="2770" y="-13836"/>
        <a:ext cx="3590624" cy="778052"/>
      </dsp:txXfrm>
    </dsp:sp>
    <dsp:sp modelId="{83D31783-2479-6D43-8D68-053DD9E51492}">
      <dsp:nvSpPr>
        <dsp:cNvPr id="0" name=""/>
        <dsp:cNvSpPr/>
      </dsp:nvSpPr>
      <dsp:spPr>
        <a:xfrm>
          <a:off x="382667" y="838201"/>
          <a:ext cx="4313200" cy="6742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269875" lvl="0" indent="-179388" algn="l" defTabSz="355600">
            <a:lnSpc>
              <a:spcPct val="90000"/>
            </a:lnSpc>
            <a:spcBef>
              <a:spcPct val="0"/>
            </a:spcBef>
            <a:spcAft>
              <a:spcPct val="35000"/>
            </a:spcAft>
          </a:pPr>
          <a:r>
            <a:rPr lang="en-US" sz="800" kern="1200" dirty="0" smtClean="0">
              <a:latin typeface="Open Sans"/>
              <a:cs typeface="Open Sans"/>
            </a:rPr>
            <a:t>Weeks </a:t>
          </a:r>
          <a:r>
            <a:rPr lang="en-US" sz="800" kern="1200" dirty="0" smtClean="0">
              <a:latin typeface="Open Sans"/>
              <a:cs typeface="Open Sans"/>
            </a:rPr>
            <a:t>5-6</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Gain executive support &amp; form project team.</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Identify actions &amp; set </a:t>
          </a:r>
          <a:r>
            <a:rPr lang="en-US" sz="800" kern="1200" dirty="0" smtClean="0">
              <a:latin typeface="Open Sans"/>
              <a:cs typeface="Open Sans"/>
            </a:rPr>
            <a:t>plan.</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Weekly plan &amp; progress review with project team.</a:t>
          </a:r>
          <a:endParaRPr lang="en-US" sz="800" kern="1200" dirty="0">
            <a:latin typeface="Open Sans"/>
            <a:cs typeface="Open Sans"/>
          </a:endParaRPr>
        </a:p>
      </dsp:txBody>
      <dsp:txXfrm>
        <a:off x="402416" y="857950"/>
        <a:ext cx="3474178" cy="634798"/>
      </dsp:txXfrm>
    </dsp:sp>
    <dsp:sp modelId="{7B42E2FC-00FC-5D4B-AE3B-4501ADF4E5F0}">
      <dsp:nvSpPr>
        <dsp:cNvPr id="0" name=""/>
        <dsp:cNvSpPr/>
      </dsp:nvSpPr>
      <dsp:spPr>
        <a:xfrm>
          <a:off x="738506" y="1611705"/>
          <a:ext cx="4313200" cy="6742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269875" lvl="0" indent="-179388" algn="l" defTabSz="355600">
            <a:lnSpc>
              <a:spcPct val="90000"/>
            </a:lnSpc>
            <a:spcBef>
              <a:spcPct val="0"/>
            </a:spcBef>
            <a:spcAft>
              <a:spcPct val="35000"/>
            </a:spcAft>
          </a:pPr>
          <a:r>
            <a:rPr lang="en-US" sz="800" kern="1200" dirty="0" smtClean="0">
              <a:latin typeface="Open Sans"/>
              <a:cs typeface="Open Sans"/>
            </a:rPr>
            <a:t>Weeks </a:t>
          </a:r>
          <a:r>
            <a:rPr lang="en-US" sz="800" kern="1200" dirty="0" smtClean="0">
              <a:latin typeface="Open Sans"/>
              <a:cs typeface="Open Sans"/>
            </a:rPr>
            <a:t>7-9</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Implementation of customer connections.</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Progress key areas.</a:t>
          </a:r>
          <a:endParaRPr lang="en-US" sz="800" kern="1200" dirty="0">
            <a:latin typeface="Open Sans"/>
            <a:cs typeface="Open Sans"/>
          </a:endParaRPr>
        </a:p>
        <a:p>
          <a:pPr marL="269875" lvl="1" indent="-179388" algn="l" defTabSz="355600">
            <a:lnSpc>
              <a:spcPct val="90000"/>
            </a:lnSpc>
            <a:spcBef>
              <a:spcPct val="0"/>
            </a:spcBef>
            <a:spcAft>
              <a:spcPct val="15000"/>
            </a:spcAft>
            <a:buChar char="••"/>
          </a:pPr>
          <a:r>
            <a:rPr lang="en-US" sz="800" kern="1200" dirty="0" smtClean="0">
              <a:latin typeface="Open Sans"/>
              <a:cs typeface="Open Sans"/>
            </a:rPr>
            <a:t>Weekly calls with project team.</a:t>
          </a:r>
          <a:endParaRPr lang="en-US" sz="800" kern="1200" dirty="0">
            <a:latin typeface="Open Sans"/>
            <a:cs typeface="Open Sans"/>
          </a:endParaRPr>
        </a:p>
      </dsp:txBody>
      <dsp:txXfrm>
        <a:off x="758255" y="1631454"/>
        <a:ext cx="3479570" cy="634798"/>
      </dsp:txXfrm>
    </dsp:sp>
    <dsp:sp modelId="{6679F98F-FE8F-FF47-A004-8B420B7463DE}">
      <dsp:nvSpPr>
        <dsp:cNvPr id="0" name=""/>
        <dsp:cNvSpPr/>
      </dsp:nvSpPr>
      <dsp:spPr>
        <a:xfrm>
          <a:off x="1099736" y="2362202"/>
          <a:ext cx="4313200" cy="6742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269875" marR="0" lvl="0" indent="-179388" algn="l" defTabSz="711200" eaLnBrk="1" fontAlgn="auto" latinLnBrk="0" hangingPunct="1">
            <a:lnSpc>
              <a:spcPct val="90000"/>
            </a:lnSpc>
            <a:spcBef>
              <a:spcPct val="0"/>
            </a:spcBef>
            <a:spcAft>
              <a:spcPct val="35000"/>
            </a:spcAft>
            <a:buClrTx/>
            <a:buSzTx/>
            <a:buFontTx/>
            <a:buNone/>
            <a:tabLst/>
            <a:defRPr/>
          </a:pPr>
          <a:r>
            <a:rPr lang="en-US" sz="800" kern="1200" dirty="0" smtClean="0">
              <a:latin typeface="Open Sans"/>
              <a:cs typeface="Open Sans"/>
            </a:rPr>
            <a:t>Weeks 10-</a:t>
          </a:r>
          <a:r>
            <a:rPr lang="en-US" sz="800" kern="1200" dirty="0" smtClean="0">
              <a:latin typeface="Open Sans"/>
              <a:cs typeface="Open Sans"/>
            </a:rPr>
            <a:t>12</a:t>
          </a:r>
          <a:endParaRPr lang="en-US" sz="800" kern="1200" dirty="0">
            <a:latin typeface="Open Sans"/>
            <a:cs typeface="Open Sans"/>
          </a:endParaRPr>
        </a:p>
        <a:p>
          <a:pPr marL="269875" marR="0" lvl="1" indent="-179388" algn="l" defTabSz="711200" eaLnBrk="1" fontAlgn="auto" latinLnBrk="0" hangingPunct="1">
            <a:lnSpc>
              <a:spcPct val="90000"/>
            </a:lnSpc>
            <a:spcBef>
              <a:spcPct val="0"/>
            </a:spcBef>
            <a:spcAft>
              <a:spcPct val="35000"/>
            </a:spcAft>
            <a:buClrTx/>
            <a:buSzTx/>
            <a:buFontTx/>
            <a:buChar char="••"/>
            <a:tabLst/>
            <a:defRPr/>
          </a:pPr>
          <a:r>
            <a:rPr lang="en-US" sz="800" kern="1200" dirty="0" smtClean="0">
              <a:latin typeface="Open Sans"/>
              <a:cs typeface="Open Sans"/>
            </a:rPr>
            <a:t>Review progress &amp; communicate.</a:t>
          </a:r>
          <a:endParaRPr lang="en-US" sz="800" kern="1200" dirty="0">
            <a:latin typeface="Open Sans"/>
            <a:cs typeface="Open Sans"/>
          </a:endParaRPr>
        </a:p>
        <a:p>
          <a:pPr marL="269875" marR="0" lvl="1" indent="-179388" algn="l" defTabSz="711200" eaLnBrk="1" fontAlgn="auto" latinLnBrk="0" hangingPunct="1">
            <a:lnSpc>
              <a:spcPct val="90000"/>
            </a:lnSpc>
            <a:spcBef>
              <a:spcPct val="0"/>
            </a:spcBef>
            <a:spcAft>
              <a:spcPct val="35000"/>
            </a:spcAft>
            <a:buClrTx/>
            <a:buSzTx/>
            <a:buFontTx/>
            <a:buChar char="••"/>
            <a:tabLst/>
            <a:defRPr/>
          </a:pPr>
          <a:r>
            <a:rPr lang="en-US" sz="800" kern="1200" dirty="0" smtClean="0">
              <a:latin typeface="Open Sans"/>
              <a:cs typeface="Open Sans"/>
            </a:rPr>
            <a:t>Monthly customer knowledge sharing with whole organisation.</a:t>
          </a:r>
          <a:endParaRPr lang="en-US" sz="800" kern="1200" dirty="0">
            <a:latin typeface="Open Sans"/>
            <a:cs typeface="Open Sans"/>
          </a:endParaRPr>
        </a:p>
        <a:p>
          <a:pPr marL="269875" marR="0" lvl="1" indent="-179388" algn="l" defTabSz="711200" eaLnBrk="1" fontAlgn="auto" latinLnBrk="0" hangingPunct="1">
            <a:lnSpc>
              <a:spcPct val="90000"/>
            </a:lnSpc>
            <a:spcBef>
              <a:spcPct val="0"/>
            </a:spcBef>
            <a:spcAft>
              <a:spcPct val="35000"/>
            </a:spcAft>
            <a:buClrTx/>
            <a:buSzTx/>
            <a:buFontTx/>
            <a:buChar char="••"/>
            <a:tabLst/>
            <a:defRPr/>
          </a:pPr>
          <a:r>
            <a:rPr lang="en-US" sz="800" kern="1200" dirty="0" smtClean="0">
              <a:latin typeface="Open Sans"/>
              <a:cs typeface="Open Sans"/>
            </a:rPr>
            <a:t>Weekly team calls.</a:t>
          </a:r>
          <a:endParaRPr lang="en-US" sz="800" kern="1200" dirty="0">
            <a:latin typeface="Open Sans"/>
            <a:cs typeface="Open Sans"/>
          </a:endParaRPr>
        </a:p>
      </dsp:txBody>
      <dsp:txXfrm>
        <a:off x="1119485" y="2381951"/>
        <a:ext cx="3474178" cy="634798"/>
      </dsp:txXfrm>
    </dsp:sp>
    <dsp:sp modelId="{8C664C4C-EF23-9F4B-83DD-532B6164F803}">
      <dsp:nvSpPr>
        <dsp:cNvPr id="0" name=""/>
        <dsp:cNvSpPr/>
      </dsp:nvSpPr>
      <dsp:spPr>
        <a:xfrm>
          <a:off x="3896344" y="554491"/>
          <a:ext cx="438292" cy="43829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endParaRPr lang="en-US" sz="800" kern="1200">
            <a:latin typeface="Open Sans"/>
            <a:cs typeface="Open Sans"/>
          </a:endParaRPr>
        </a:p>
      </dsp:txBody>
      <dsp:txXfrm>
        <a:off x="3994960" y="554491"/>
        <a:ext cx="241060" cy="329815"/>
      </dsp:txXfrm>
    </dsp:sp>
    <dsp:sp modelId="{08B3761D-942A-EB42-B520-476487930C5A}">
      <dsp:nvSpPr>
        <dsp:cNvPr id="0" name=""/>
        <dsp:cNvSpPr/>
      </dsp:nvSpPr>
      <dsp:spPr>
        <a:xfrm>
          <a:off x="4257574" y="1351387"/>
          <a:ext cx="438292" cy="43829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endParaRPr lang="en-US" sz="800" kern="1200">
            <a:latin typeface="Open Sans"/>
            <a:cs typeface="Open Sans"/>
          </a:endParaRPr>
        </a:p>
      </dsp:txBody>
      <dsp:txXfrm>
        <a:off x="4356190" y="1351387"/>
        <a:ext cx="241060" cy="329815"/>
      </dsp:txXfrm>
    </dsp:sp>
    <dsp:sp modelId="{9CDDBB29-CC8F-CD47-A0B2-2BDE6F0FA0F1}">
      <dsp:nvSpPr>
        <dsp:cNvPr id="0" name=""/>
        <dsp:cNvSpPr/>
      </dsp:nvSpPr>
      <dsp:spPr>
        <a:xfrm>
          <a:off x="4613413" y="2148282"/>
          <a:ext cx="438292" cy="43829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endParaRPr lang="en-US" sz="800" kern="1200">
            <a:latin typeface="Open Sans"/>
            <a:cs typeface="Open Sans"/>
          </a:endParaRPr>
        </a:p>
      </dsp:txBody>
      <dsp:txXfrm>
        <a:off x="4712029" y="2148282"/>
        <a:ext cx="241060" cy="3298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FC5DD-E2DF-ED45-97BD-B76519F3BC0E}" type="datetimeFigureOut">
              <a:rPr lang="en-US" smtClean="0"/>
              <a:t>29/06/18</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2921E-18E7-7E40-8295-13B318356057}" type="slidenum">
              <a:rPr lang="en-US" smtClean="0"/>
              <a:t>‹#›</a:t>
            </a:fld>
            <a:endParaRPr lang="en-US"/>
          </a:p>
        </p:txBody>
      </p:sp>
    </p:spTree>
    <p:extLst>
      <p:ext uri="{BB962C8B-B14F-4D97-AF65-F5344CB8AC3E}">
        <p14:creationId xmlns:p14="http://schemas.microsoft.com/office/powerpoint/2010/main" val="3089914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5118" y="2098146"/>
            <a:ext cx="6858000" cy="14477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210235" y="3827318"/>
            <a:ext cx="5647765" cy="1726045"/>
          </a:xfrm>
        </p:spPr>
        <p:txBody>
          <a:bodyPr/>
          <a:lstStyle>
            <a:lvl1pPr marL="0" indent="0" algn="ctr">
              <a:buNone/>
              <a:defRPr>
                <a:solidFill>
                  <a:schemeClr val="tx1">
                    <a:tint val="75000"/>
                  </a:schemeClr>
                </a:solidFill>
              </a:defRPr>
            </a:lvl1pPr>
            <a:lvl2pPr marL="429814" indent="0" algn="ctr">
              <a:buNone/>
              <a:defRPr>
                <a:solidFill>
                  <a:schemeClr val="tx1">
                    <a:tint val="75000"/>
                  </a:schemeClr>
                </a:solidFill>
              </a:defRPr>
            </a:lvl2pPr>
            <a:lvl3pPr marL="859627" indent="0" algn="ctr">
              <a:buNone/>
              <a:defRPr>
                <a:solidFill>
                  <a:schemeClr val="tx1">
                    <a:tint val="75000"/>
                  </a:schemeClr>
                </a:solidFill>
              </a:defRPr>
            </a:lvl3pPr>
            <a:lvl4pPr marL="1289441" indent="0" algn="ctr">
              <a:buNone/>
              <a:defRPr>
                <a:solidFill>
                  <a:schemeClr val="tx1">
                    <a:tint val="75000"/>
                  </a:schemeClr>
                </a:solidFill>
              </a:defRPr>
            </a:lvl4pPr>
            <a:lvl5pPr marL="1719255" indent="0" algn="ctr">
              <a:buNone/>
              <a:defRPr>
                <a:solidFill>
                  <a:schemeClr val="tx1">
                    <a:tint val="75000"/>
                  </a:schemeClr>
                </a:solidFill>
              </a:defRPr>
            </a:lvl5pPr>
            <a:lvl6pPr marL="2149069" indent="0" algn="ctr">
              <a:buNone/>
              <a:defRPr>
                <a:solidFill>
                  <a:schemeClr val="tx1">
                    <a:tint val="75000"/>
                  </a:schemeClr>
                </a:solidFill>
              </a:defRPr>
            </a:lvl6pPr>
            <a:lvl7pPr marL="2578882" indent="0" algn="ctr">
              <a:buNone/>
              <a:defRPr>
                <a:solidFill>
                  <a:schemeClr val="tx1">
                    <a:tint val="75000"/>
                  </a:schemeClr>
                </a:solidFill>
              </a:defRPr>
            </a:lvl7pPr>
            <a:lvl8pPr marL="3008696" indent="0" algn="ctr">
              <a:buNone/>
              <a:defRPr>
                <a:solidFill>
                  <a:schemeClr val="tx1">
                    <a:tint val="75000"/>
                  </a:schemeClr>
                </a:solidFill>
              </a:defRPr>
            </a:lvl8pPr>
            <a:lvl9pPr marL="34385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49471" y="270477"/>
            <a:ext cx="1815353" cy="57628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3412" y="270477"/>
            <a:ext cx="5311588" cy="57628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335" y="4340129"/>
            <a:ext cx="6858000" cy="1341438"/>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37335" y="2862672"/>
            <a:ext cx="6858000" cy="1477457"/>
          </a:xfrm>
        </p:spPr>
        <p:txBody>
          <a:bodyPr anchor="b"/>
          <a:lstStyle>
            <a:lvl1pPr marL="0" indent="0">
              <a:buNone/>
              <a:defRPr sz="1900">
                <a:solidFill>
                  <a:schemeClr val="tx1">
                    <a:tint val="75000"/>
                  </a:schemeClr>
                </a:solidFill>
              </a:defRPr>
            </a:lvl1pPr>
            <a:lvl2pPr marL="429814" indent="0">
              <a:buNone/>
              <a:defRPr sz="1700">
                <a:solidFill>
                  <a:schemeClr val="tx1">
                    <a:tint val="75000"/>
                  </a:schemeClr>
                </a:solidFill>
              </a:defRPr>
            </a:lvl2pPr>
            <a:lvl3pPr marL="859627" indent="0">
              <a:buNone/>
              <a:defRPr sz="1500">
                <a:solidFill>
                  <a:schemeClr val="tx1">
                    <a:tint val="75000"/>
                  </a:schemeClr>
                </a:solidFill>
              </a:defRPr>
            </a:lvl3pPr>
            <a:lvl4pPr marL="1289441" indent="0">
              <a:buNone/>
              <a:defRPr sz="1300">
                <a:solidFill>
                  <a:schemeClr val="tx1">
                    <a:tint val="75000"/>
                  </a:schemeClr>
                </a:solidFill>
              </a:defRPr>
            </a:lvl4pPr>
            <a:lvl5pPr marL="1719255" indent="0">
              <a:buNone/>
              <a:defRPr sz="1300">
                <a:solidFill>
                  <a:schemeClr val="tx1">
                    <a:tint val="75000"/>
                  </a:schemeClr>
                </a:solidFill>
              </a:defRPr>
            </a:lvl5pPr>
            <a:lvl6pPr marL="2149069" indent="0">
              <a:buNone/>
              <a:defRPr sz="1300">
                <a:solidFill>
                  <a:schemeClr val="tx1">
                    <a:tint val="75000"/>
                  </a:schemeClr>
                </a:solidFill>
              </a:defRPr>
            </a:lvl6pPr>
            <a:lvl7pPr marL="2578882" indent="0">
              <a:buNone/>
              <a:defRPr sz="1300">
                <a:solidFill>
                  <a:schemeClr val="tx1">
                    <a:tint val="75000"/>
                  </a:schemeClr>
                </a:solidFill>
              </a:defRPr>
            </a:lvl7pPr>
            <a:lvl8pPr marL="3008696" indent="0">
              <a:buNone/>
              <a:defRPr sz="1300">
                <a:solidFill>
                  <a:schemeClr val="tx1">
                    <a:tint val="75000"/>
                  </a:schemeClr>
                </a:solidFill>
              </a:defRPr>
            </a:lvl8pPr>
            <a:lvl9pPr marL="343851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3412" y="1575955"/>
            <a:ext cx="3563471" cy="445738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01353" y="1575955"/>
            <a:ext cx="3563471" cy="445738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3412" y="1511854"/>
            <a:ext cx="3564872" cy="630069"/>
          </a:xfrm>
        </p:spPr>
        <p:txBody>
          <a:bodyPr anchor="b"/>
          <a:lstStyle>
            <a:lvl1pPr marL="0" indent="0">
              <a:buNone/>
              <a:defRPr sz="2300" b="1"/>
            </a:lvl1pPr>
            <a:lvl2pPr marL="429814" indent="0">
              <a:buNone/>
              <a:defRPr sz="1900" b="1"/>
            </a:lvl2pPr>
            <a:lvl3pPr marL="859627" indent="0">
              <a:buNone/>
              <a:defRPr sz="1700" b="1"/>
            </a:lvl3pPr>
            <a:lvl4pPr marL="1289441" indent="0">
              <a:buNone/>
              <a:defRPr sz="1500" b="1"/>
            </a:lvl4pPr>
            <a:lvl5pPr marL="1719255" indent="0">
              <a:buNone/>
              <a:defRPr sz="1500" b="1"/>
            </a:lvl5pPr>
            <a:lvl6pPr marL="2149069" indent="0">
              <a:buNone/>
              <a:defRPr sz="1500" b="1"/>
            </a:lvl6pPr>
            <a:lvl7pPr marL="2578882" indent="0">
              <a:buNone/>
              <a:defRPr sz="1500" b="1"/>
            </a:lvl7pPr>
            <a:lvl8pPr marL="3008696" indent="0">
              <a:buNone/>
              <a:defRPr sz="1500" b="1"/>
            </a:lvl8pPr>
            <a:lvl9pPr marL="343851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03412" y="2141922"/>
            <a:ext cx="3564872" cy="3891420"/>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098552" y="1511854"/>
            <a:ext cx="3566272" cy="630069"/>
          </a:xfrm>
        </p:spPr>
        <p:txBody>
          <a:bodyPr anchor="b"/>
          <a:lstStyle>
            <a:lvl1pPr marL="0" indent="0">
              <a:buNone/>
              <a:defRPr sz="2300" b="1"/>
            </a:lvl1pPr>
            <a:lvl2pPr marL="429814" indent="0">
              <a:buNone/>
              <a:defRPr sz="1900" b="1"/>
            </a:lvl2pPr>
            <a:lvl3pPr marL="859627" indent="0">
              <a:buNone/>
              <a:defRPr sz="1700" b="1"/>
            </a:lvl3pPr>
            <a:lvl4pPr marL="1289441" indent="0">
              <a:buNone/>
              <a:defRPr sz="1500" b="1"/>
            </a:lvl4pPr>
            <a:lvl5pPr marL="1719255" indent="0">
              <a:buNone/>
              <a:defRPr sz="1500" b="1"/>
            </a:lvl5pPr>
            <a:lvl6pPr marL="2149069" indent="0">
              <a:buNone/>
              <a:defRPr sz="1500" b="1"/>
            </a:lvl6pPr>
            <a:lvl7pPr marL="2578882" indent="0">
              <a:buNone/>
              <a:defRPr sz="1500" b="1"/>
            </a:lvl7pPr>
            <a:lvl8pPr marL="3008696" indent="0">
              <a:buNone/>
              <a:defRPr sz="1500" b="1"/>
            </a:lvl8pPr>
            <a:lvl9pPr marL="343851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098552" y="2141922"/>
            <a:ext cx="3566272" cy="3891420"/>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412" y="268913"/>
            <a:ext cx="2654394" cy="1144443"/>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154456" y="268914"/>
            <a:ext cx="4510368" cy="5764429"/>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3412" y="1413357"/>
            <a:ext cx="2654394" cy="4619986"/>
          </a:xfrm>
        </p:spPr>
        <p:txBody>
          <a:bodyPr/>
          <a:lstStyle>
            <a:lvl1pPr marL="0" indent="0">
              <a:buNone/>
              <a:defRPr sz="1300"/>
            </a:lvl1pPr>
            <a:lvl2pPr marL="429814" indent="0">
              <a:buNone/>
              <a:defRPr sz="1100"/>
            </a:lvl2pPr>
            <a:lvl3pPr marL="859627" indent="0">
              <a:buNone/>
              <a:defRPr sz="900"/>
            </a:lvl3pPr>
            <a:lvl4pPr marL="1289441" indent="0">
              <a:buNone/>
              <a:defRPr sz="800"/>
            </a:lvl4pPr>
            <a:lvl5pPr marL="1719255" indent="0">
              <a:buNone/>
              <a:defRPr sz="800"/>
            </a:lvl5pPr>
            <a:lvl6pPr marL="2149069" indent="0">
              <a:buNone/>
              <a:defRPr sz="800"/>
            </a:lvl6pPr>
            <a:lvl7pPr marL="2578882" indent="0">
              <a:buNone/>
              <a:defRPr sz="800"/>
            </a:lvl7pPr>
            <a:lvl8pPr marL="3008696" indent="0">
              <a:buNone/>
              <a:defRPr sz="800"/>
            </a:lvl8pPr>
            <a:lvl9pPr marL="343851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431" y="4727864"/>
            <a:ext cx="4840941" cy="558151"/>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581431" y="603490"/>
            <a:ext cx="4840941" cy="4052455"/>
          </a:xfrm>
        </p:spPr>
        <p:txBody>
          <a:bodyPr/>
          <a:lstStyle>
            <a:lvl1pPr marL="0" indent="0">
              <a:buNone/>
              <a:defRPr sz="3000"/>
            </a:lvl1pPr>
            <a:lvl2pPr marL="429814" indent="0">
              <a:buNone/>
              <a:defRPr sz="2600"/>
            </a:lvl2pPr>
            <a:lvl3pPr marL="859627" indent="0">
              <a:buNone/>
              <a:defRPr sz="2300"/>
            </a:lvl3pPr>
            <a:lvl4pPr marL="1289441" indent="0">
              <a:buNone/>
              <a:defRPr sz="1900"/>
            </a:lvl4pPr>
            <a:lvl5pPr marL="1719255" indent="0">
              <a:buNone/>
              <a:defRPr sz="1900"/>
            </a:lvl5pPr>
            <a:lvl6pPr marL="2149069" indent="0">
              <a:buNone/>
              <a:defRPr sz="1900"/>
            </a:lvl6pPr>
            <a:lvl7pPr marL="2578882" indent="0">
              <a:buNone/>
              <a:defRPr sz="1900"/>
            </a:lvl7pPr>
            <a:lvl8pPr marL="3008696" indent="0">
              <a:buNone/>
              <a:defRPr sz="1900"/>
            </a:lvl8pPr>
            <a:lvl9pPr marL="3438510" indent="0">
              <a:buNone/>
              <a:defRPr sz="1900"/>
            </a:lvl9pPr>
          </a:lstStyle>
          <a:p>
            <a:endParaRPr lang="en-US"/>
          </a:p>
        </p:txBody>
      </p:sp>
      <p:sp>
        <p:nvSpPr>
          <p:cNvPr id="4" name="Text Placeholder 3"/>
          <p:cNvSpPr>
            <a:spLocks noGrp="1"/>
          </p:cNvSpPr>
          <p:nvPr>
            <p:ph type="body" sz="half" idx="2"/>
          </p:nvPr>
        </p:nvSpPr>
        <p:spPr>
          <a:xfrm>
            <a:off x="1581431" y="5286015"/>
            <a:ext cx="4840941" cy="792667"/>
          </a:xfrm>
        </p:spPr>
        <p:txBody>
          <a:bodyPr/>
          <a:lstStyle>
            <a:lvl1pPr marL="0" indent="0">
              <a:buNone/>
              <a:defRPr sz="1300"/>
            </a:lvl1pPr>
            <a:lvl2pPr marL="429814" indent="0">
              <a:buNone/>
              <a:defRPr sz="1100"/>
            </a:lvl2pPr>
            <a:lvl3pPr marL="859627" indent="0">
              <a:buNone/>
              <a:defRPr sz="900"/>
            </a:lvl3pPr>
            <a:lvl4pPr marL="1289441" indent="0">
              <a:buNone/>
              <a:defRPr sz="800"/>
            </a:lvl4pPr>
            <a:lvl5pPr marL="1719255" indent="0">
              <a:buNone/>
              <a:defRPr sz="800"/>
            </a:lvl5pPr>
            <a:lvl6pPr marL="2149069" indent="0">
              <a:buNone/>
              <a:defRPr sz="800"/>
            </a:lvl6pPr>
            <a:lvl7pPr marL="2578882" indent="0">
              <a:buNone/>
              <a:defRPr sz="800"/>
            </a:lvl7pPr>
            <a:lvl8pPr marL="3008696" indent="0">
              <a:buNone/>
              <a:defRPr sz="800"/>
            </a:lvl8pPr>
            <a:lvl9pPr marL="343851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3412" y="270477"/>
            <a:ext cx="7261412" cy="1125682"/>
          </a:xfrm>
          <a:prstGeom prst="rect">
            <a:avLst/>
          </a:prstGeom>
        </p:spPr>
        <p:txBody>
          <a:bodyPr vert="horz" lIns="85963" tIns="42981" rIns="85963" bIns="429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03412" y="1575955"/>
            <a:ext cx="7261412" cy="4457388"/>
          </a:xfrm>
          <a:prstGeom prst="rect">
            <a:avLst/>
          </a:prstGeom>
        </p:spPr>
        <p:txBody>
          <a:bodyPr vert="horz" lIns="85963" tIns="42981" rIns="85963" bIns="429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03412" y="6260042"/>
            <a:ext cx="1882588" cy="359593"/>
          </a:xfrm>
          <a:prstGeom prst="rect">
            <a:avLst/>
          </a:prstGeom>
        </p:spPr>
        <p:txBody>
          <a:bodyPr vert="horz" lIns="85963" tIns="42981" rIns="85963" bIns="42981" rtlCol="0" anchor="ctr"/>
          <a:lstStyle>
            <a:lvl1pPr algn="l">
              <a:defRPr sz="1100">
                <a:solidFill>
                  <a:schemeClr val="tx1">
                    <a:tint val="75000"/>
                  </a:schemeClr>
                </a:solidFill>
              </a:defRPr>
            </a:lvl1pPr>
          </a:lstStyle>
          <a:p>
            <a:fld id="{1D8BD707-D9CF-40AE-B4C6-C98DA3205C09}" type="datetimeFigureOut">
              <a:rPr lang="en-US" smtClean="0"/>
              <a:pPr/>
              <a:t>29/06/18</a:t>
            </a:fld>
            <a:endParaRPr lang="en-US"/>
          </a:p>
        </p:txBody>
      </p:sp>
      <p:sp>
        <p:nvSpPr>
          <p:cNvPr id="5" name="Footer Placeholder 4"/>
          <p:cNvSpPr>
            <a:spLocks noGrp="1"/>
          </p:cNvSpPr>
          <p:nvPr>
            <p:ph type="ftr" sz="quarter" idx="3"/>
          </p:nvPr>
        </p:nvSpPr>
        <p:spPr>
          <a:xfrm>
            <a:off x="2756647" y="6260042"/>
            <a:ext cx="2554941" cy="359593"/>
          </a:xfrm>
          <a:prstGeom prst="rect">
            <a:avLst/>
          </a:prstGeom>
        </p:spPr>
        <p:txBody>
          <a:bodyPr vert="horz" lIns="85963" tIns="42981" rIns="85963" bIns="42981"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82235" y="6260042"/>
            <a:ext cx="1882588" cy="359593"/>
          </a:xfrm>
          <a:prstGeom prst="rect">
            <a:avLst/>
          </a:prstGeom>
        </p:spPr>
        <p:txBody>
          <a:bodyPr vert="horz" lIns="85963" tIns="42981" rIns="85963" bIns="42981" rtlCol="0" anchor="ctr"/>
          <a:lstStyle>
            <a:lvl1pPr algn="r">
              <a:defRPr sz="1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59627" rtl="0" eaLnBrk="1" latinLnBrk="0" hangingPunct="1">
        <a:spcBef>
          <a:spcPct val="0"/>
        </a:spcBef>
        <a:buNone/>
        <a:defRPr sz="4100" kern="1200">
          <a:solidFill>
            <a:schemeClr val="tx1"/>
          </a:solidFill>
          <a:latin typeface="+mj-lt"/>
          <a:ea typeface="+mj-ea"/>
          <a:cs typeface="+mj-cs"/>
        </a:defRPr>
      </a:lvl1pPr>
    </p:titleStyle>
    <p:bodyStyle>
      <a:lvl1pPr marL="322360" indent="-322360" algn="l" defTabSz="859627"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8447" indent="-268634" algn="l" defTabSz="859627"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74534" indent="-214907" algn="l" defTabSz="859627"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04348" indent="-214907" algn="l" defTabSz="859627"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34162" indent="-214907" algn="l" defTabSz="859627"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63975" indent="-214907" algn="l" defTabSz="85962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93789" indent="-214907" algn="l" defTabSz="85962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23603" indent="-214907" algn="l" defTabSz="85962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53417" indent="-214907" algn="l" defTabSz="85962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9627" rtl="0" eaLnBrk="1" latinLnBrk="0" hangingPunct="1">
        <a:defRPr sz="1700" kern="1200">
          <a:solidFill>
            <a:schemeClr val="tx1"/>
          </a:solidFill>
          <a:latin typeface="+mn-lt"/>
          <a:ea typeface="+mn-ea"/>
          <a:cs typeface="+mn-cs"/>
        </a:defRPr>
      </a:lvl1pPr>
      <a:lvl2pPr marL="429814" algn="l" defTabSz="859627" rtl="0" eaLnBrk="1" latinLnBrk="0" hangingPunct="1">
        <a:defRPr sz="1700" kern="1200">
          <a:solidFill>
            <a:schemeClr val="tx1"/>
          </a:solidFill>
          <a:latin typeface="+mn-lt"/>
          <a:ea typeface="+mn-ea"/>
          <a:cs typeface="+mn-cs"/>
        </a:defRPr>
      </a:lvl2pPr>
      <a:lvl3pPr marL="859627" algn="l" defTabSz="859627" rtl="0" eaLnBrk="1" latinLnBrk="0" hangingPunct="1">
        <a:defRPr sz="1700" kern="1200">
          <a:solidFill>
            <a:schemeClr val="tx1"/>
          </a:solidFill>
          <a:latin typeface="+mn-lt"/>
          <a:ea typeface="+mn-ea"/>
          <a:cs typeface="+mn-cs"/>
        </a:defRPr>
      </a:lvl3pPr>
      <a:lvl4pPr marL="1289441" algn="l" defTabSz="859627" rtl="0" eaLnBrk="1" latinLnBrk="0" hangingPunct="1">
        <a:defRPr sz="1700" kern="1200">
          <a:solidFill>
            <a:schemeClr val="tx1"/>
          </a:solidFill>
          <a:latin typeface="+mn-lt"/>
          <a:ea typeface="+mn-ea"/>
          <a:cs typeface="+mn-cs"/>
        </a:defRPr>
      </a:lvl4pPr>
      <a:lvl5pPr marL="1719255" algn="l" defTabSz="859627" rtl="0" eaLnBrk="1" latinLnBrk="0" hangingPunct="1">
        <a:defRPr sz="1700" kern="1200">
          <a:solidFill>
            <a:schemeClr val="tx1"/>
          </a:solidFill>
          <a:latin typeface="+mn-lt"/>
          <a:ea typeface="+mn-ea"/>
          <a:cs typeface="+mn-cs"/>
        </a:defRPr>
      </a:lvl5pPr>
      <a:lvl6pPr marL="2149069" algn="l" defTabSz="859627" rtl="0" eaLnBrk="1" latinLnBrk="0" hangingPunct="1">
        <a:defRPr sz="1700" kern="1200">
          <a:solidFill>
            <a:schemeClr val="tx1"/>
          </a:solidFill>
          <a:latin typeface="+mn-lt"/>
          <a:ea typeface="+mn-ea"/>
          <a:cs typeface="+mn-cs"/>
        </a:defRPr>
      </a:lvl6pPr>
      <a:lvl7pPr marL="2578882" algn="l" defTabSz="859627" rtl="0" eaLnBrk="1" latinLnBrk="0" hangingPunct="1">
        <a:defRPr sz="1700" kern="1200">
          <a:solidFill>
            <a:schemeClr val="tx1"/>
          </a:solidFill>
          <a:latin typeface="+mn-lt"/>
          <a:ea typeface="+mn-ea"/>
          <a:cs typeface="+mn-cs"/>
        </a:defRPr>
      </a:lvl7pPr>
      <a:lvl8pPr marL="3008696" algn="l" defTabSz="859627" rtl="0" eaLnBrk="1" latinLnBrk="0" hangingPunct="1">
        <a:defRPr sz="1700" kern="1200">
          <a:solidFill>
            <a:schemeClr val="tx1"/>
          </a:solidFill>
          <a:latin typeface="+mn-lt"/>
          <a:ea typeface="+mn-ea"/>
          <a:cs typeface="+mn-cs"/>
        </a:defRPr>
      </a:lvl8pPr>
      <a:lvl9pPr marL="3438510" algn="l" defTabSz="85962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mailto:denysedd@c3centricity.com" TargetMode="External"/><Relationship Id="rId8"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81000" y="3109472"/>
            <a:ext cx="6185647" cy="237644"/>
          </a:xfrm>
          <a:custGeom>
            <a:avLst/>
            <a:gdLst>
              <a:gd name="connsiteX0" fmla="*/ 0 w 6858000"/>
              <a:gd name="connsiteY0" fmla="*/ 0 h 241300"/>
              <a:gd name="connsiteX1" fmla="*/ 6858000 w 6858000"/>
              <a:gd name="connsiteY1" fmla="*/ 0 h 241300"/>
              <a:gd name="connsiteX2" fmla="*/ 6858000 w 6858000"/>
              <a:gd name="connsiteY2" fmla="*/ 241300 h 241300"/>
              <a:gd name="connsiteX3" fmla="*/ 0 w 6858000"/>
              <a:gd name="connsiteY3" fmla="*/ 241300 h 241300"/>
              <a:gd name="connsiteX4" fmla="*/ 0 w 6858000"/>
              <a:gd name="connsiteY4" fmla="*/ 0 h 2413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58000" h="241300">
                <a:moveTo>
                  <a:pt x="0" y="0"/>
                </a:moveTo>
                <a:lnTo>
                  <a:pt x="6858000" y="0"/>
                </a:lnTo>
                <a:lnTo>
                  <a:pt x="6858000" y="241300"/>
                </a:lnTo>
                <a:lnTo>
                  <a:pt x="0" y="241300"/>
                </a:lnTo>
                <a:lnTo>
                  <a:pt x="0" y="0"/>
                </a:lnTo>
              </a:path>
            </a:pathLst>
          </a:custGeom>
          <a:solidFill>
            <a:srgbClr val="0E89B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5963" tIns="42981" rIns="85963" bIns="42981" rtlCol="0" anchor="ctr"/>
          <a:lstStyle/>
          <a:p>
            <a:pPr algn="ctr"/>
            <a:endParaRPr lang="zh-CN" altLang="en-US"/>
          </a:p>
        </p:txBody>
      </p:sp>
      <p:sp>
        <p:nvSpPr>
          <p:cNvPr id="2" name="TextBox 1"/>
          <p:cNvSpPr txBox="1"/>
          <p:nvPr/>
        </p:nvSpPr>
        <p:spPr>
          <a:xfrm>
            <a:off x="6241676" y="2761859"/>
            <a:ext cx="124258" cy="212250"/>
          </a:xfrm>
          <a:prstGeom prst="rect">
            <a:avLst/>
          </a:prstGeom>
          <a:noFill/>
        </p:spPr>
        <p:txBody>
          <a:bodyPr wrap="none" lIns="0" tIns="0" rIns="0" bIns="42981" rtlCol="0">
            <a:spAutoFit/>
          </a:bodyPr>
          <a:lstStyle/>
          <a:p>
            <a:pPr>
              <a:lnSpc>
                <a:spcPts val="1316"/>
              </a:lnSpc>
            </a:pPr>
            <a:r>
              <a:rPr lang="en-US" altLang="zh-CN" sz="1100" dirty="0">
                <a:solidFill>
                  <a:srgbClr val="000000"/>
                </a:solidFill>
                <a:latin typeface="Cambria" pitchFamily="18" charset="0"/>
                <a:cs typeface="Cambria" pitchFamily="18" charset="0"/>
              </a:rPr>
              <a:t>    </a:t>
            </a:r>
          </a:p>
        </p:txBody>
      </p:sp>
      <p:sp>
        <p:nvSpPr>
          <p:cNvPr id="5" name="TextBox 1"/>
          <p:cNvSpPr txBox="1"/>
          <p:nvPr/>
        </p:nvSpPr>
        <p:spPr>
          <a:xfrm>
            <a:off x="403412" y="2911950"/>
            <a:ext cx="124258" cy="212250"/>
          </a:xfrm>
          <a:prstGeom prst="rect">
            <a:avLst/>
          </a:prstGeom>
          <a:noFill/>
        </p:spPr>
        <p:txBody>
          <a:bodyPr wrap="none" lIns="0" tIns="0" rIns="0" bIns="42981" rtlCol="0">
            <a:spAutoFit/>
          </a:bodyPr>
          <a:lstStyle/>
          <a:p>
            <a:pPr>
              <a:lnSpc>
                <a:spcPts val="1316"/>
              </a:lnSpc>
            </a:pPr>
            <a:r>
              <a:rPr lang="en-US" altLang="zh-CN" sz="1100" dirty="0">
                <a:solidFill>
                  <a:srgbClr val="000000"/>
                </a:solidFill>
                <a:latin typeface="Cambria" pitchFamily="18" charset="0"/>
                <a:cs typeface="Cambria" pitchFamily="18" charset="0"/>
              </a:rPr>
              <a:t>    </a:t>
            </a:r>
          </a:p>
        </p:txBody>
      </p:sp>
      <p:sp>
        <p:nvSpPr>
          <p:cNvPr id="6" name="TextBox 1"/>
          <p:cNvSpPr txBox="1"/>
          <p:nvPr/>
        </p:nvSpPr>
        <p:spPr>
          <a:xfrm>
            <a:off x="336177" y="3387621"/>
            <a:ext cx="6185647" cy="6306656"/>
          </a:xfrm>
          <a:prstGeom prst="rect">
            <a:avLst/>
          </a:prstGeom>
          <a:noFill/>
        </p:spPr>
        <p:txBody>
          <a:bodyPr wrap="square" lIns="0" tIns="0" rIns="0" bIns="42981" rtlCol="0">
            <a:spAutoFit/>
          </a:bodyPr>
          <a:lstStyle/>
          <a:p>
            <a:pPr algn="r">
              <a:tabLst>
                <a:tab pos="214907" algn="l"/>
                <a:tab pos="429814" algn="l"/>
                <a:tab pos="2220704" algn="l"/>
              </a:tabLst>
            </a:pPr>
            <a:r>
              <a:rPr lang="en-US" altLang="zh-CN" sz="1100" dirty="0">
                <a:latin typeface="Source Sans Pro"/>
                <a:cs typeface="Source Sans Pro"/>
              </a:rPr>
              <a:t>Denyse Drummond-Dunn, The “1-Day Catalyst”</a:t>
            </a:r>
            <a:endParaRPr lang="en-US" altLang="zh-CN" sz="1100" b="1" dirty="0">
              <a:solidFill>
                <a:srgbClr val="000000"/>
              </a:solidFill>
              <a:latin typeface="Source Sans Pro"/>
              <a:cs typeface="Source Sans Pro"/>
            </a:endParaRPr>
          </a:p>
          <a:p>
            <a:pPr>
              <a:tabLst>
                <a:tab pos="214907" algn="l"/>
                <a:tab pos="429814" algn="l"/>
                <a:tab pos="2220704" algn="l"/>
              </a:tabLst>
            </a:pPr>
            <a:r>
              <a:rPr lang="en-US" altLang="zh-CN" sz="1100" dirty="0">
                <a:solidFill>
                  <a:srgbClr val="000000"/>
                </a:solidFill>
                <a:latin typeface="Source Sans Pro"/>
                <a:cs typeface="Source Sans Pro"/>
              </a:rPr>
              <a:t> </a:t>
            </a:r>
            <a:endParaRPr lang="en-US" altLang="zh-CN" sz="1100" dirty="0">
              <a:solidFill>
                <a:srgbClr val="000000"/>
              </a:solidFill>
              <a:latin typeface="Source Sans Pro"/>
              <a:cs typeface="Source Sans Pro"/>
            </a:endParaRPr>
          </a:p>
          <a:p>
            <a:pPr>
              <a:tabLst>
                <a:tab pos="214907" algn="l"/>
                <a:tab pos="429814" algn="l"/>
                <a:tab pos="2220704" algn="l"/>
              </a:tabLst>
            </a:pPr>
            <a:r>
              <a:rPr lang="en-US" altLang="zh-CN" sz="1100" dirty="0" smtClean="0">
                <a:solidFill>
                  <a:srgbClr val="000000"/>
                </a:solidFill>
                <a:latin typeface="Source Sans Pro"/>
                <a:cs typeface="Source Sans Pro"/>
              </a:rPr>
              <a:t>A </a:t>
            </a:r>
            <a:r>
              <a:rPr lang="en-US" altLang="zh-CN" sz="1100" dirty="0">
                <a:solidFill>
                  <a:srgbClr val="000000"/>
                </a:solidFill>
                <a:latin typeface="Source Sans Pro"/>
                <a:cs typeface="Source Sans Pro"/>
              </a:rPr>
              <a:t>customer-first strategy is essential to the satisfaction and delight of today’s savvy consumers, customers, clients. For a business to succeed, it </a:t>
            </a:r>
            <a:r>
              <a:rPr lang="en-US" altLang="zh-CN" sz="1100" dirty="0" smtClean="0">
                <a:solidFill>
                  <a:srgbClr val="000000"/>
                </a:solidFill>
                <a:latin typeface="Source Sans Pro"/>
                <a:cs typeface="Source Sans Pro"/>
              </a:rPr>
              <a:t>involves evaluating </a:t>
            </a:r>
            <a:r>
              <a:rPr lang="en-US" altLang="zh-CN" sz="1100" dirty="0">
                <a:solidFill>
                  <a:srgbClr val="000000"/>
                </a:solidFill>
                <a:latin typeface="Source Sans Pro"/>
                <a:cs typeface="Source Sans Pro"/>
              </a:rPr>
              <a:t>and taking appropriate action in three areas:</a:t>
            </a:r>
          </a:p>
          <a:p>
            <a:pPr>
              <a:tabLst>
                <a:tab pos="214907" algn="l"/>
                <a:tab pos="429814" algn="l"/>
                <a:tab pos="2220704" algn="l"/>
              </a:tabLst>
            </a:pPr>
            <a:endParaRPr lang="en-US" altLang="zh-CN" sz="1100" dirty="0">
              <a:solidFill>
                <a:srgbClr val="000000"/>
              </a:solidFill>
              <a:latin typeface="Source Sans Pro"/>
              <a:cs typeface="Source Sans Pro"/>
            </a:endParaRPr>
          </a:p>
          <a:p>
            <a:pPr marL="590994" lvl="1" indent="-161180">
              <a:buFont typeface="Wingdings" charset="2"/>
              <a:buChar char="ü"/>
              <a:tabLst>
                <a:tab pos="214907" algn="l"/>
                <a:tab pos="429814" algn="l"/>
                <a:tab pos="2220704" algn="l"/>
              </a:tabLst>
            </a:pPr>
            <a:r>
              <a:rPr lang="en-US" altLang="zh-CN" sz="1100" dirty="0">
                <a:solidFill>
                  <a:srgbClr val="000000"/>
                </a:solidFill>
                <a:latin typeface="Source Sans Pro"/>
                <a:cs typeface="Source Sans Pro"/>
              </a:rPr>
              <a:t>COMPANY structure, vision &amp; strategy</a:t>
            </a:r>
          </a:p>
          <a:p>
            <a:pPr marL="590994" lvl="1" indent="-161180">
              <a:buFont typeface="Wingdings" charset="2"/>
              <a:buChar char="ü"/>
              <a:tabLst>
                <a:tab pos="214907" algn="l"/>
                <a:tab pos="429814" algn="l"/>
                <a:tab pos="2220704" algn="l"/>
              </a:tabLst>
            </a:pPr>
            <a:r>
              <a:rPr lang="en-US" altLang="zh-CN" sz="1100" dirty="0">
                <a:solidFill>
                  <a:srgbClr val="000000"/>
                </a:solidFill>
                <a:latin typeface="Source Sans Pro"/>
                <a:cs typeface="Source Sans Pro"/>
              </a:rPr>
              <a:t>BRAND positioning, innovation &amp; KPIs</a:t>
            </a:r>
          </a:p>
          <a:p>
            <a:pPr marL="590994" lvl="1" indent="-161180">
              <a:buFont typeface="Wingdings" charset="2"/>
              <a:buChar char="ü"/>
              <a:tabLst>
                <a:tab pos="214907" algn="l"/>
                <a:tab pos="429814" algn="l"/>
                <a:tab pos="2220704" algn="l"/>
              </a:tabLst>
            </a:pPr>
            <a:r>
              <a:rPr lang="en-US" altLang="zh-CN" sz="1100" dirty="0">
                <a:solidFill>
                  <a:srgbClr val="000000"/>
                </a:solidFill>
                <a:latin typeface="Source Sans Pro"/>
                <a:cs typeface="Source Sans Pro"/>
              </a:rPr>
              <a:t>PROCESS optimisation in engagement and knowledge sharing</a:t>
            </a:r>
          </a:p>
          <a:p>
            <a:pPr lvl="1">
              <a:tabLst>
                <a:tab pos="214907" algn="l"/>
                <a:tab pos="429814" algn="l"/>
                <a:tab pos="2220704" algn="l"/>
              </a:tabLst>
            </a:pPr>
            <a:endParaRPr lang="en-US" altLang="zh-CN" sz="1100" dirty="0">
              <a:solidFill>
                <a:srgbClr val="000000"/>
              </a:solidFill>
              <a:latin typeface="Source Sans Pro"/>
              <a:cs typeface="Source Sans Pro"/>
            </a:endParaRPr>
          </a:p>
          <a:p>
            <a:pPr>
              <a:tabLst>
                <a:tab pos="214907" algn="l"/>
                <a:tab pos="429814" algn="l"/>
                <a:tab pos="2220704" algn="l"/>
              </a:tabLst>
            </a:pPr>
            <a:r>
              <a:rPr lang="en-US" altLang="zh-CN" sz="1100" dirty="0">
                <a:solidFill>
                  <a:srgbClr val="000000"/>
                </a:solidFill>
                <a:latin typeface="Source Sans Pro"/>
                <a:cs typeface="Source Sans Pro"/>
              </a:rPr>
              <a:t>All three areas require a deep understanding of the </a:t>
            </a:r>
            <a:r>
              <a:rPr lang="en-US" altLang="zh-CN" sz="1100" dirty="0" smtClean="0">
                <a:solidFill>
                  <a:srgbClr val="000000"/>
                </a:solidFill>
                <a:latin typeface="Source Sans Pro"/>
                <a:cs typeface="Source Sans Pro"/>
              </a:rPr>
              <a:t>CUSTOMER, </a:t>
            </a:r>
            <a:r>
              <a:rPr lang="en-US" altLang="zh-CN" sz="1100" dirty="0">
                <a:solidFill>
                  <a:srgbClr val="000000"/>
                </a:solidFill>
                <a:latin typeface="Source Sans Pro"/>
                <a:cs typeface="Source Sans Pro"/>
              </a:rPr>
              <a:t>and insights on which to base your actions. My</a:t>
            </a:r>
            <a:r>
              <a:rPr lang="en-US" altLang="zh-CN" sz="1100" dirty="0">
                <a:latin typeface="Source Sans Pro"/>
                <a:cs typeface="Source Sans Pro"/>
              </a:rPr>
              <a:t> </a:t>
            </a:r>
            <a:r>
              <a:rPr lang="en-US" altLang="zh-CN" sz="1100" dirty="0">
                <a:solidFill>
                  <a:srgbClr val="000000"/>
                </a:solidFill>
                <a:latin typeface="Source Sans Pro"/>
                <a:cs typeface="Source Sans Pro"/>
              </a:rPr>
              <a:t>goal</a:t>
            </a:r>
            <a:r>
              <a:rPr lang="en-US" altLang="zh-CN" sz="1100" dirty="0">
                <a:latin typeface="Source Sans Pro"/>
                <a:cs typeface="Source Sans Pro"/>
              </a:rPr>
              <a:t> </a:t>
            </a:r>
            <a:r>
              <a:rPr lang="en-US" altLang="zh-CN" sz="1100" dirty="0">
                <a:solidFill>
                  <a:srgbClr val="000000"/>
                </a:solidFill>
                <a:latin typeface="Source Sans Pro"/>
                <a:cs typeface="Source Sans Pro"/>
              </a:rPr>
              <a:t>is to support and inspire your journey, to ensure success for both you and your business.</a:t>
            </a:r>
          </a:p>
          <a:p>
            <a:endParaRPr lang="en-US" altLang="zh-CN" sz="1100" dirty="0">
              <a:latin typeface="Source Sans Pro"/>
              <a:cs typeface="Source Sans Pro"/>
            </a:endParaRPr>
          </a:p>
          <a:p>
            <a:pPr>
              <a:tabLst>
                <a:tab pos="214907" algn="l"/>
                <a:tab pos="429814" algn="l"/>
                <a:tab pos="2220704" algn="l"/>
              </a:tabLst>
            </a:pPr>
            <a:r>
              <a:rPr lang="en-US" altLang="zh-CN" sz="1100" dirty="0">
                <a:solidFill>
                  <a:srgbClr val="000000"/>
                </a:solidFill>
                <a:latin typeface="Source Sans Pro"/>
                <a:cs typeface="Source Sans Pro"/>
              </a:rPr>
              <a:t>After</a:t>
            </a:r>
            <a:r>
              <a:rPr lang="en-US" altLang="zh-CN" sz="1100" dirty="0">
                <a:latin typeface="Source Sans Pro"/>
                <a:cs typeface="Source Sans Pro"/>
              </a:rPr>
              <a:t> </a:t>
            </a:r>
            <a:r>
              <a:rPr lang="en-US" altLang="zh-CN" sz="1100" dirty="0" smtClean="0">
                <a:solidFill>
                  <a:srgbClr val="000000"/>
                </a:solidFill>
                <a:latin typeface="Source Sans Pro"/>
                <a:cs typeface="Source Sans Pro"/>
              </a:rPr>
              <a:t>more than thirty </a:t>
            </a:r>
            <a:r>
              <a:rPr lang="en-US" altLang="zh-CN" sz="1100" dirty="0">
                <a:solidFill>
                  <a:srgbClr val="000000"/>
                </a:solidFill>
                <a:latin typeface="Source Sans Pro"/>
                <a:cs typeface="Source Sans Pro"/>
              </a:rPr>
              <a:t>years</a:t>
            </a:r>
            <a:r>
              <a:rPr lang="en-US" altLang="zh-CN" sz="1100" dirty="0">
                <a:latin typeface="Source Sans Pro"/>
                <a:cs typeface="Source Sans Pro"/>
              </a:rPr>
              <a:t> in senior global executive roles, I know customers! I’ve personally spoken to them in over 100 countries around the world and probably </a:t>
            </a:r>
            <a:r>
              <a:rPr lang="en-US" altLang="zh-CN" sz="1100" dirty="0" smtClean="0">
                <a:latin typeface="Source Sans Pro"/>
                <a:cs typeface="Source Sans Pro"/>
              </a:rPr>
              <a:t>know </a:t>
            </a:r>
            <a:r>
              <a:rPr lang="en-US" altLang="zh-CN" sz="1100" dirty="0">
                <a:latin typeface="Source Sans Pro"/>
                <a:cs typeface="Source Sans Pro"/>
              </a:rPr>
              <a:t>a lot about </a:t>
            </a:r>
            <a:r>
              <a:rPr lang="en-US" altLang="zh-CN" sz="1100" dirty="0" smtClean="0">
                <a:latin typeface="Source Sans Pro"/>
                <a:cs typeface="Source Sans Pro"/>
              </a:rPr>
              <a:t>yours already!</a:t>
            </a:r>
            <a:endParaRPr lang="en-US" altLang="zh-CN" sz="1100" dirty="0">
              <a:latin typeface="Source Sans Pro"/>
              <a:cs typeface="Source Sans Pro"/>
            </a:endParaRPr>
          </a:p>
          <a:p>
            <a:pPr>
              <a:tabLst>
                <a:tab pos="214907" algn="l"/>
                <a:tab pos="429814" algn="l"/>
                <a:tab pos="2220704" algn="l"/>
              </a:tabLst>
            </a:pPr>
            <a:endParaRPr lang="en-US" altLang="zh-CN" sz="1100" dirty="0">
              <a:latin typeface="Source Sans Pro"/>
              <a:cs typeface="Source Sans Pro"/>
            </a:endParaRPr>
          </a:p>
          <a:p>
            <a:pPr algn="ctr">
              <a:tabLst>
                <a:tab pos="214907" algn="l"/>
                <a:tab pos="429814" algn="l"/>
                <a:tab pos="2220704" algn="l"/>
              </a:tabLst>
            </a:pPr>
            <a:endParaRPr lang="en-US" altLang="zh-CN" sz="1100" b="1" i="1" dirty="0" smtClean="0">
              <a:latin typeface="Source Sans Pro"/>
              <a:cs typeface="Source Sans Pro"/>
            </a:endParaRPr>
          </a:p>
          <a:p>
            <a:pPr algn="ctr">
              <a:tabLst>
                <a:tab pos="214907" algn="l"/>
                <a:tab pos="429814" algn="l"/>
                <a:tab pos="2220704" algn="l"/>
              </a:tabLst>
            </a:pPr>
            <a:r>
              <a:rPr lang="en-US" altLang="zh-CN" sz="1100" b="1" i="1" dirty="0" smtClean="0">
                <a:latin typeface="Source Sans Pro"/>
                <a:cs typeface="Source Sans Pro"/>
              </a:rPr>
              <a:t>“</a:t>
            </a:r>
            <a:r>
              <a:rPr lang="en-US" altLang="zh-CN" sz="1100" b="1" i="1" dirty="0">
                <a:latin typeface="Source Sans Pro"/>
                <a:cs typeface="Source Sans Pro"/>
              </a:rPr>
              <a:t>Customer centricity is a journey, not a destination!”</a:t>
            </a:r>
          </a:p>
          <a:p>
            <a:pPr>
              <a:tabLst>
                <a:tab pos="214907" algn="l"/>
                <a:tab pos="429814" algn="l"/>
                <a:tab pos="2220704" algn="l"/>
              </a:tabLst>
            </a:pPr>
            <a:endParaRPr lang="en-US" altLang="zh-CN" sz="1100" dirty="0">
              <a:latin typeface="Source Sans Pro"/>
              <a:cs typeface="Source Sans Pro"/>
            </a:endParaRPr>
          </a:p>
          <a:p>
            <a:pPr>
              <a:tabLst>
                <a:tab pos="214907" algn="l"/>
                <a:tab pos="429814" algn="l"/>
                <a:tab pos="2220704" algn="l"/>
              </a:tabLst>
            </a:pPr>
            <a:endParaRPr lang="en-US" altLang="zh-CN" sz="1100" b="1" dirty="0" smtClean="0">
              <a:solidFill>
                <a:srgbClr val="000000"/>
              </a:solidFill>
              <a:latin typeface="Source Sans Pro"/>
              <a:cs typeface="Source Sans Pro"/>
            </a:endParaRPr>
          </a:p>
          <a:p>
            <a:pPr>
              <a:tabLst>
                <a:tab pos="214907" algn="l"/>
                <a:tab pos="429814" algn="l"/>
                <a:tab pos="2220704" algn="l"/>
              </a:tabLst>
            </a:pPr>
            <a:r>
              <a:rPr lang="en-US" altLang="zh-CN" sz="1100" b="1" dirty="0" smtClean="0">
                <a:solidFill>
                  <a:srgbClr val="000000"/>
                </a:solidFill>
                <a:latin typeface="Source Sans Pro"/>
                <a:cs typeface="Source Sans Pro"/>
              </a:rPr>
              <a:t>A </a:t>
            </a:r>
            <a:r>
              <a:rPr lang="en-US" altLang="zh-CN" sz="1100" b="1" dirty="0">
                <a:solidFill>
                  <a:srgbClr val="000000"/>
                </a:solidFill>
                <a:latin typeface="Source Sans Pro"/>
                <a:cs typeface="Source Sans Pro"/>
              </a:rPr>
              <a:t>Customer-First Strategy </a:t>
            </a:r>
            <a:r>
              <a:rPr lang="en-US" altLang="zh-CN" sz="1100" dirty="0">
                <a:solidFill>
                  <a:srgbClr val="000000"/>
                </a:solidFill>
                <a:latin typeface="Source Sans Pro"/>
                <a:cs typeface="Source Sans Pro"/>
              </a:rPr>
              <a:t>requires an executive sponsor and a strong and charismatic leader to excite and motivate everyone within the organisation to join the journey. However,</a:t>
            </a:r>
            <a:r>
              <a:rPr lang="en-US" altLang="zh-CN" sz="1100" dirty="0">
                <a:latin typeface="Source Sans Pro"/>
                <a:cs typeface="Source Sans Pro"/>
              </a:rPr>
              <a:t> </a:t>
            </a:r>
            <a:r>
              <a:rPr lang="en-US" altLang="zh-CN" sz="1100" dirty="0">
                <a:solidFill>
                  <a:srgbClr val="000000"/>
                </a:solidFill>
                <a:latin typeface="Source Sans Pro"/>
                <a:cs typeface="Source Sans Pro"/>
              </a:rPr>
              <a:t>translating</a:t>
            </a:r>
            <a:r>
              <a:rPr lang="en-US" altLang="zh-CN" sz="1100" dirty="0">
                <a:latin typeface="Source Sans Pro"/>
                <a:cs typeface="Source Sans Pro"/>
              </a:rPr>
              <a:t> </a:t>
            </a:r>
            <a:r>
              <a:rPr lang="en-US" altLang="zh-CN" sz="1100" dirty="0">
                <a:solidFill>
                  <a:srgbClr val="000000"/>
                </a:solidFill>
                <a:latin typeface="Source Sans Pro"/>
                <a:cs typeface="Source Sans Pro"/>
              </a:rPr>
              <a:t>that</a:t>
            </a:r>
            <a:r>
              <a:rPr lang="en-US" altLang="zh-CN" sz="1100" dirty="0">
                <a:latin typeface="Source Sans Pro"/>
                <a:cs typeface="Source Sans Pro"/>
              </a:rPr>
              <a:t> </a:t>
            </a:r>
            <a:r>
              <a:rPr lang="en-US" altLang="zh-CN" sz="1100" dirty="0">
                <a:solidFill>
                  <a:srgbClr val="000000"/>
                </a:solidFill>
                <a:latin typeface="Source Sans Pro"/>
                <a:cs typeface="Source Sans Pro"/>
              </a:rPr>
              <a:t>journey</a:t>
            </a:r>
            <a:r>
              <a:rPr lang="en-US" altLang="zh-CN" sz="1100" dirty="0">
                <a:latin typeface="Source Sans Pro"/>
                <a:cs typeface="Source Sans Pro"/>
              </a:rPr>
              <a:t> </a:t>
            </a:r>
            <a:r>
              <a:rPr lang="en-US" altLang="zh-CN" sz="1100" dirty="0">
                <a:solidFill>
                  <a:srgbClr val="000000"/>
                </a:solidFill>
                <a:latin typeface="Source Sans Pro"/>
                <a:cs typeface="Source Sans Pro"/>
              </a:rPr>
              <a:t>into</a:t>
            </a:r>
            <a:r>
              <a:rPr lang="en-US" altLang="zh-CN" sz="1100" dirty="0">
                <a:latin typeface="Source Sans Pro"/>
                <a:cs typeface="Source Sans Pro"/>
              </a:rPr>
              <a:t> </a:t>
            </a:r>
            <a:r>
              <a:rPr lang="en-US" altLang="zh-CN" sz="1100" dirty="0">
                <a:solidFill>
                  <a:srgbClr val="000000"/>
                </a:solidFill>
                <a:latin typeface="Source Sans Pro"/>
                <a:cs typeface="Source Sans Pro"/>
              </a:rPr>
              <a:t>a </a:t>
            </a:r>
            <a:r>
              <a:rPr lang="en-US" altLang="zh-CN" sz="1100" dirty="0" err="1">
                <a:solidFill>
                  <a:srgbClr val="000000"/>
                </a:solidFill>
                <a:latin typeface="Source Sans Pro"/>
                <a:cs typeface="Source Sans Pro"/>
              </a:rPr>
              <a:t>customised</a:t>
            </a:r>
            <a:r>
              <a:rPr lang="en-US" altLang="zh-CN" sz="1100" dirty="0">
                <a:solidFill>
                  <a:srgbClr val="000000"/>
                </a:solidFill>
                <a:latin typeface="Source Sans Pro"/>
                <a:cs typeface="Source Sans Pro"/>
              </a:rPr>
              <a:t> plan of action is complex. That’s where the business catalyst </a:t>
            </a:r>
            <a:r>
              <a:rPr lang="en-US" altLang="zh-CN" sz="1100" dirty="0" smtClean="0">
                <a:solidFill>
                  <a:srgbClr val="000000"/>
                </a:solidFill>
                <a:latin typeface="Source Sans Pro"/>
                <a:cs typeface="Source Sans Pro"/>
              </a:rPr>
              <a:t>provides </a:t>
            </a:r>
            <a:r>
              <a:rPr lang="en-US" altLang="zh-CN" sz="1100" dirty="0">
                <a:solidFill>
                  <a:srgbClr val="000000"/>
                </a:solidFill>
                <a:latin typeface="Source Sans Pro"/>
                <a:cs typeface="Source Sans Pro"/>
              </a:rPr>
              <a:t>most value. Without</a:t>
            </a:r>
            <a:r>
              <a:rPr lang="en-US" altLang="zh-CN" sz="1100" dirty="0">
                <a:latin typeface="Source Sans Pro"/>
                <a:cs typeface="Source Sans Pro"/>
              </a:rPr>
              <a:t> </a:t>
            </a:r>
            <a:r>
              <a:rPr lang="en-US" altLang="zh-CN" sz="1100" dirty="0">
                <a:solidFill>
                  <a:srgbClr val="000000"/>
                </a:solidFill>
                <a:latin typeface="Source Sans Pro"/>
                <a:cs typeface="Source Sans Pro"/>
              </a:rPr>
              <a:t>a</a:t>
            </a:r>
            <a:r>
              <a:rPr lang="en-US" altLang="zh-CN" sz="1100" dirty="0">
                <a:latin typeface="Source Sans Pro"/>
                <a:cs typeface="Source Sans Pro"/>
              </a:rPr>
              <a:t> </a:t>
            </a:r>
            <a:r>
              <a:rPr lang="en-US" altLang="zh-CN" sz="1100" dirty="0">
                <a:solidFill>
                  <a:srgbClr val="000000"/>
                </a:solidFill>
                <a:latin typeface="Source Sans Pro"/>
                <a:cs typeface="Source Sans Pro"/>
              </a:rPr>
              <a:t>clear</a:t>
            </a:r>
            <a:r>
              <a:rPr lang="en-US" altLang="zh-CN" sz="1100" dirty="0">
                <a:latin typeface="Source Sans Pro"/>
                <a:cs typeface="Source Sans Pro"/>
              </a:rPr>
              <a:t> u</a:t>
            </a:r>
            <a:r>
              <a:rPr lang="en-US" altLang="zh-CN" sz="1100" dirty="0">
                <a:solidFill>
                  <a:srgbClr val="000000"/>
                </a:solidFill>
                <a:latin typeface="Source Sans Pro"/>
                <a:cs typeface="Source Sans Pro"/>
              </a:rPr>
              <a:t>nderstanding</a:t>
            </a:r>
            <a:r>
              <a:rPr lang="en-US" altLang="zh-CN" sz="1100" dirty="0">
                <a:latin typeface="Source Sans Pro"/>
                <a:cs typeface="Source Sans Pro"/>
              </a:rPr>
              <a:t> </a:t>
            </a:r>
            <a:r>
              <a:rPr lang="en-US" altLang="zh-CN" sz="1100" dirty="0">
                <a:solidFill>
                  <a:srgbClr val="000000"/>
                </a:solidFill>
                <a:latin typeface="Source Sans Pro"/>
                <a:cs typeface="Source Sans Pro"/>
              </a:rPr>
              <a:t>of</a:t>
            </a:r>
            <a:r>
              <a:rPr lang="en-US" altLang="zh-CN" sz="1100" dirty="0">
                <a:latin typeface="Source Sans Pro"/>
                <a:cs typeface="Source Sans Pro"/>
              </a:rPr>
              <a:t> </a:t>
            </a:r>
            <a:r>
              <a:rPr lang="en-US" altLang="zh-CN" sz="1100" dirty="0">
                <a:solidFill>
                  <a:srgbClr val="000000"/>
                </a:solidFill>
                <a:latin typeface="Source Sans Pro"/>
                <a:cs typeface="Source Sans Pro"/>
              </a:rPr>
              <a:t>how</a:t>
            </a:r>
            <a:r>
              <a:rPr lang="en-US" altLang="zh-CN" sz="1100" dirty="0">
                <a:latin typeface="Source Sans Pro"/>
                <a:cs typeface="Source Sans Pro"/>
              </a:rPr>
              <a:t> </a:t>
            </a:r>
            <a:r>
              <a:rPr lang="en-US" altLang="zh-CN" sz="1100" dirty="0">
                <a:solidFill>
                  <a:srgbClr val="000000"/>
                </a:solidFill>
                <a:latin typeface="Source Sans Pro"/>
                <a:cs typeface="Source Sans Pro"/>
              </a:rPr>
              <a:t>the</a:t>
            </a:r>
            <a:r>
              <a:rPr lang="en-US" altLang="zh-CN" sz="1100" dirty="0">
                <a:latin typeface="Source Sans Pro"/>
                <a:cs typeface="Source Sans Pro"/>
              </a:rPr>
              <a:t> </a:t>
            </a:r>
            <a:r>
              <a:rPr lang="en-US" altLang="zh-CN" sz="1100" dirty="0">
                <a:solidFill>
                  <a:srgbClr val="000000"/>
                </a:solidFill>
                <a:latin typeface="Source Sans Pro"/>
                <a:cs typeface="Source Sans Pro"/>
              </a:rPr>
              <a:t>four areas fit together, how to maintain motivation while </a:t>
            </a:r>
            <a:r>
              <a:rPr lang="en-US" altLang="zh-CN" sz="1100" dirty="0" smtClean="0">
                <a:solidFill>
                  <a:srgbClr val="000000"/>
                </a:solidFill>
                <a:latin typeface="Source Sans Pro"/>
                <a:cs typeface="Source Sans Pro"/>
              </a:rPr>
              <a:t>adapting the </a:t>
            </a:r>
            <a:r>
              <a:rPr lang="en-US" altLang="zh-CN" sz="1100" dirty="0">
                <a:solidFill>
                  <a:srgbClr val="000000"/>
                </a:solidFill>
                <a:latin typeface="Source Sans Pro"/>
                <a:cs typeface="Source Sans Pro"/>
              </a:rPr>
              <a:t>corporate </a:t>
            </a:r>
            <a:r>
              <a:rPr lang="en-US" altLang="zh-CN" sz="1100" dirty="0" smtClean="0">
                <a:solidFill>
                  <a:srgbClr val="000000"/>
                </a:solidFill>
                <a:latin typeface="Source Sans Pro"/>
                <a:cs typeface="Source Sans Pro"/>
              </a:rPr>
              <a:t>culture, </a:t>
            </a:r>
            <a:r>
              <a:rPr lang="en-US" altLang="zh-CN" sz="1100" dirty="0">
                <a:solidFill>
                  <a:srgbClr val="000000"/>
                </a:solidFill>
                <a:latin typeface="Source Sans Pro"/>
                <a:cs typeface="Source Sans Pro"/>
              </a:rPr>
              <a:t>and how to solve the </a:t>
            </a:r>
            <a:r>
              <a:rPr lang="en-US" altLang="zh-CN" sz="1100" dirty="0" smtClean="0">
                <a:solidFill>
                  <a:srgbClr val="000000"/>
                </a:solidFill>
                <a:latin typeface="Source Sans Pro"/>
                <a:cs typeface="Source Sans Pro"/>
              </a:rPr>
              <a:t>challenges that arise</a:t>
            </a:r>
            <a:r>
              <a:rPr lang="en-US" altLang="zh-CN" sz="1100" dirty="0">
                <a:solidFill>
                  <a:srgbClr val="000000"/>
                </a:solidFill>
                <a:latin typeface="Source Sans Pro"/>
                <a:cs typeface="Source Sans Pro"/>
              </a:rPr>
              <a:t>, you will certainly struggle and probably fail!</a:t>
            </a:r>
          </a:p>
          <a:p>
            <a:pPr>
              <a:tabLst>
                <a:tab pos="214907" algn="l"/>
                <a:tab pos="429814" algn="l"/>
                <a:tab pos="2220704" algn="l"/>
              </a:tabLst>
            </a:pPr>
            <a:endParaRPr lang="en-US" altLang="zh-CN" sz="1100" dirty="0">
              <a:solidFill>
                <a:srgbClr val="000000"/>
              </a:solidFill>
              <a:latin typeface="Source Sans Pro"/>
              <a:cs typeface="Source Sans Pro"/>
            </a:endParaRPr>
          </a:p>
          <a:p>
            <a:pPr>
              <a:tabLst>
                <a:tab pos="214907" algn="l"/>
                <a:tab pos="429814" algn="l"/>
                <a:tab pos="2220704" algn="l"/>
              </a:tabLst>
            </a:pPr>
            <a:r>
              <a:rPr lang="en-US" altLang="zh-CN" sz="1100" b="1" dirty="0">
                <a:solidFill>
                  <a:srgbClr val="000000"/>
                </a:solidFill>
                <a:latin typeface="Source Sans Pro"/>
                <a:cs typeface="Source Sans Pro"/>
              </a:rPr>
              <a:t>This</a:t>
            </a:r>
            <a:r>
              <a:rPr lang="en-US" altLang="zh-CN" sz="1100" dirty="0">
                <a:latin typeface="Source Sans Pro"/>
                <a:cs typeface="Source Sans Pro"/>
              </a:rPr>
              <a:t> </a:t>
            </a:r>
            <a:r>
              <a:rPr lang="en-US" altLang="zh-CN" sz="1100" b="1" dirty="0">
                <a:solidFill>
                  <a:srgbClr val="000000"/>
                </a:solidFill>
                <a:latin typeface="Source Sans Pro"/>
                <a:cs typeface="Source Sans Pro"/>
              </a:rPr>
              <a:t>is</a:t>
            </a:r>
            <a:r>
              <a:rPr lang="en-US" altLang="zh-CN" sz="1100" dirty="0">
                <a:latin typeface="Source Sans Pro"/>
                <a:cs typeface="Source Sans Pro"/>
              </a:rPr>
              <a:t> </a:t>
            </a:r>
            <a:r>
              <a:rPr lang="en-US" altLang="zh-CN" sz="1100" b="1" dirty="0">
                <a:solidFill>
                  <a:srgbClr val="000000"/>
                </a:solidFill>
                <a:latin typeface="Source Sans Pro"/>
                <a:cs typeface="Source Sans Pro"/>
              </a:rPr>
              <a:t>where</a:t>
            </a:r>
            <a:r>
              <a:rPr lang="en-US" altLang="zh-CN" sz="1100" dirty="0">
                <a:latin typeface="Source Sans Pro"/>
                <a:cs typeface="Source Sans Pro"/>
              </a:rPr>
              <a:t> </a:t>
            </a:r>
            <a:r>
              <a:rPr lang="en-US" altLang="zh-CN" sz="1100" b="1" dirty="0">
                <a:solidFill>
                  <a:srgbClr val="000000"/>
                </a:solidFill>
                <a:latin typeface="Source Sans Pro"/>
                <a:cs typeface="Source Sans Pro"/>
              </a:rPr>
              <a:t>I</a:t>
            </a:r>
            <a:r>
              <a:rPr lang="en-US" altLang="zh-CN" sz="1100" dirty="0">
                <a:latin typeface="Source Sans Pro"/>
                <a:cs typeface="Source Sans Pro"/>
              </a:rPr>
              <a:t> </a:t>
            </a:r>
            <a:r>
              <a:rPr lang="en-US" altLang="zh-CN" sz="1100" b="1" dirty="0">
                <a:solidFill>
                  <a:srgbClr val="000000"/>
                </a:solidFill>
                <a:latin typeface="Source Sans Pro"/>
                <a:cs typeface="Source Sans Pro"/>
              </a:rPr>
              <a:t>help.</a:t>
            </a:r>
          </a:p>
          <a:p>
            <a:pPr>
              <a:tabLst>
                <a:tab pos="214907" algn="l"/>
                <a:tab pos="429814" algn="l"/>
                <a:tab pos="2220704" algn="l"/>
              </a:tabLst>
            </a:pPr>
            <a:r>
              <a:rPr lang="en-US" altLang="zh-CN" sz="1100" b="1" dirty="0">
                <a:solidFill>
                  <a:srgbClr val="000000"/>
                </a:solidFill>
                <a:latin typeface="Source Sans Pro"/>
                <a:cs typeface="Source Sans Pro"/>
              </a:rPr>
              <a:t>Whatever the size of your organisation </a:t>
            </a:r>
            <a:r>
              <a:rPr lang="en-US" altLang="zh-CN" sz="1100" b="1" dirty="0" smtClean="0">
                <a:solidFill>
                  <a:srgbClr val="000000"/>
                </a:solidFill>
                <a:latin typeface="Source Sans Pro"/>
                <a:cs typeface="Source Sans Pro"/>
              </a:rPr>
              <a:t>or the </a:t>
            </a:r>
            <a:r>
              <a:rPr lang="en-US" altLang="zh-CN" sz="1100" b="1" dirty="0">
                <a:solidFill>
                  <a:srgbClr val="000000"/>
                </a:solidFill>
                <a:latin typeface="Source Sans Pro"/>
                <a:cs typeface="Source Sans Pro"/>
              </a:rPr>
              <a:t>industry in which you are </a:t>
            </a:r>
            <a:r>
              <a:rPr lang="en-US" altLang="zh-CN" sz="1100" b="1" dirty="0" smtClean="0">
                <a:solidFill>
                  <a:srgbClr val="000000"/>
                </a:solidFill>
                <a:latin typeface="Source Sans Pro"/>
                <a:cs typeface="Source Sans Pro"/>
              </a:rPr>
              <a:t>working, </a:t>
            </a:r>
            <a:r>
              <a:rPr lang="en-US" altLang="zh-CN" sz="1100" b="1" dirty="0">
                <a:solidFill>
                  <a:srgbClr val="000000"/>
                </a:solidFill>
                <a:latin typeface="Source Sans Pro"/>
                <a:cs typeface="Source Sans Pro"/>
              </a:rPr>
              <a:t>I</a:t>
            </a:r>
            <a:r>
              <a:rPr lang="en-US" altLang="zh-CN" sz="1100" dirty="0">
                <a:latin typeface="Source Sans Pro"/>
                <a:cs typeface="Source Sans Pro"/>
              </a:rPr>
              <a:t> </a:t>
            </a:r>
            <a:r>
              <a:rPr lang="en-US" altLang="zh-CN" sz="1100" b="1" dirty="0">
                <a:solidFill>
                  <a:srgbClr val="000000"/>
                </a:solidFill>
                <a:latin typeface="Source Sans Pro"/>
                <a:cs typeface="Source Sans Pro"/>
              </a:rPr>
              <a:t>significantly reduce the stumbling blocks along the way. And you get an experienced </a:t>
            </a:r>
            <a:r>
              <a:rPr lang="en-US" altLang="zh-CN" sz="1100" b="1" dirty="0" smtClean="0">
                <a:solidFill>
                  <a:srgbClr val="000000"/>
                </a:solidFill>
                <a:latin typeface="Source Sans Pro"/>
                <a:cs typeface="Source Sans Pro"/>
              </a:rPr>
              <a:t>sounding board and </a:t>
            </a:r>
            <a:r>
              <a:rPr lang="en-US" altLang="zh-CN" sz="1100" b="1" dirty="0">
                <a:solidFill>
                  <a:srgbClr val="000000"/>
                </a:solidFill>
                <a:latin typeface="Source Sans Pro"/>
                <a:cs typeface="Source Sans Pro"/>
              </a:rPr>
              <a:t>inspiring supporter who is always available whenever the going gets tough.</a:t>
            </a:r>
          </a:p>
          <a:p>
            <a:pPr>
              <a:tabLst>
                <a:tab pos="214907" algn="l"/>
                <a:tab pos="429814" algn="l"/>
                <a:tab pos="2220704" algn="l"/>
              </a:tabLst>
            </a:pPr>
            <a:endParaRPr lang="en-US" altLang="zh-CN" sz="1100" b="1" dirty="0">
              <a:solidFill>
                <a:srgbClr val="000000"/>
              </a:solidFill>
              <a:latin typeface="Source Sans Pro"/>
              <a:cs typeface="Source Sans Pro"/>
            </a:endParaRPr>
          </a:p>
          <a:p>
            <a:pPr>
              <a:tabLst>
                <a:tab pos="214907" algn="l"/>
                <a:tab pos="429814" algn="l"/>
                <a:tab pos="2220704" algn="l"/>
              </a:tabLst>
            </a:pPr>
            <a:r>
              <a:rPr lang="en-US" altLang="zh-CN" sz="1100" dirty="0">
                <a:solidFill>
                  <a:srgbClr val="000000"/>
                </a:solidFill>
                <a:latin typeface="Source Sans Pro"/>
                <a:cs typeface="Source Sans Pro"/>
              </a:rPr>
              <a:t>The</a:t>
            </a:r>
            <a:r>
              <a:rPr lang="en-US" altLang="zh-CN" sz="1100" dirty="0">
                <a:latin typeface="Source Sans Pro"/>
                <a:cs typeface="Source Sans Pro"/>
              </a:rPr>
              <a:t> </a:t>
            </a:r>
            <a:r>
              <a:rPr lang="en-US" altLang="zh-CN" sz="1100" b="1" dirty="0">
                <a:solidFill>
                  <a:srgbClr val="000000"/>
                </a:solidFill>
                <a:latin typeface="Source Sans Pro"/>
                <a:cs typeface="Source Sans Pro"/>
              </a:rPr>
              <a:t>advisory </a:t>
            </a:r>
            <a:r>
              <a:rPr lang="en-US" altLang="zh-CN" sz="1100" dirty="0">
                <a:solidFill>
                  <a:srgbClr val="000000"/>
                </a:solidFill>
                <a:latin typeface="Source Sans Pro"/>
                <a:cs typeface="Source Sans Pro"/>
              </a:rPr>
              <a:t>process</a:t>
            </a:r>
            <a:r>
              <a:rPr lang="en-US" altLang="zh-CN" sz="1100" dirty="0">
                <a:latin typeface="Source Sans Pro"/>
                <a:cs typeface="Source Sans Pro"/>
              </a:rPr>
              <a:t> </a:t>
            </a:r>
            <a:r>
              <a:rPr lang="en-US" altLang="zh-CN" sz="1100" dirty="0">
                <a:solidFill>
                  <a:srgbClr val="000000"/>
                </a:solidFill>
                <a:latin typeface="Source Sans Pro"/>
                <a:cs typeface="Source Sans Pro"/>
              </a:rPr>
              <a:t>I propose is planned around </a:t>
            </a:r>
            <a:r>
              <a:rPr lang="en-US" altLang="zh-CN" sz="1100" dirty="0" smtClean="0">
                <a:solidFill>
                  <a:srgbClr val="000000"/>
                </a:solidFill>
                <a:latin typeface="Source Sans Pro"/>
                <a:cs typeface="Source Sans Pro"/>
              </a:rPr>
              <a:t>three</a:t>
            </a:r>
            <a:r>
              <a:rPr lang="en-US" altLang="zh-CN" sz="1100" dirty="0">
                <a:solidFill>
                  <a:srgbClr val="000000"/>
                </a:solidFill>
                <a:latin typeface="Source Sans Pro"/>
                <a:cs typeface="Source Sans Pro"/>
              </a:rPr>
              <a:t>-month </a:t>
            </a:r>
            <a:r>
              <a:rPr lang="en-US" altLang="zh-CN" sz="1100" dirty="0" smtClean="0">
                <a:solidFill>
                  <a:srgbClr val="000000"/>
                </a:solidFill>
                <a:latin typeface="Source Sans Pro"/>
                <a:cs typeface="Source Sans Pro"/>
              </a:rPr>
              <a:t>blocks, </a:t>
            </a:r>
            <a:r>
              <a:rPr lang="en-US" altLang="zh-CN" sz="1100" dirty="0">
                <a:solidFill>
                  <a:srgbClr val="000000"/>
                </a:solidFill>
                <a:latin typeface="Source Sans Pro"/>
                <a:cs typeface="Source Sans Pro"/>
              </a:rPr>
              <a:t>which can be renewed as needed. This approach</a:t>
            </a:r>
            <a:r>
              <a:rPr lang="en-US" altLang="zh-CN" sz="1100" dirty="0">
                <a:latin typeface="Source Sans Pro"/>
                <a:cs typeface="Source Sans Pro"/>
              </a:rPr>
              <a:t> has been extremely successful and is highly appreciated by my </a:t>
            </a:r>
            <a:r>
              <a:rPr lang="en-US" altLang="zh-CN" sz="1100" b="1" dirty="0">
                <a:latin typeface="Source Sans Pro"/>
                <a:cs typeface="Source Sans Pro"/>
              </a:rPr>
              <a:t>clients</a:t>
            </a:r>
            <a:r>
              <a:rPr lang="en-US" altLang="zh-CN" sz="1100" dirty="0">
                <a:latin typeface="Source Sans Pro"/>
                <a:cs typeface="Source Sans Pro"/>
              </a:rPr>
              <a:t>. It enables them to make fast and noticeable </a:t>
            </a:r>
            <a:r>
              <a:rPr lang="en-US" altLang="zh-CN" sz="1100" dirty="0" smtClean="0">
                <a:latin typeface="Source Sans Pro"/>
                <a:cs typeface="Source Sans Pro"/>
              </a:rPr>
              <a:t>progress, </a:t>
            </a:r>
            <a:r>
              <a:rPr lang="en-US" altLang="zh-CN" sz="1100" dirty="0">
                <a:latin typeface="Source Sans Pro"/>
                <a:cs typeface="Source Sans Pro"/>
              </a:rPr>
              <a:t>while giving them the freedom to adapt and adjust their journey. Putting the customer at the heart of a business requires different strategies and tactics for each </a:t>
            </a:r>
            <a:r>
              <a:rPr lang="en-US" altLang="zh-CN" sz="1100" dirty="0" smtClean="0">
                <a:latin typeface="Source Sans Pro"/>
                <a:cs typeface="Source Sans Pro"/>
              </a:rPr>
              <a:t>company; no off-the-shelf products, only </a:t>
            </a:r>
            <a:r>
              <a:rPr lang="en-US" altLang="zh-CN" sz="1100" dirty="0" err="1" smtClean="0">
                <a:latin typeface="Source Sans Pro"/>
                <a:cs typeface="Source Sans Pro"/>
              </a:rPr>
              <a:t>personalised</a:t>
            </a:r>
            <a:r>
              <a:rPr lang="en-US" altLang="zh-CN" sz="1100" dirty="0" smtClean="0">
                <a:latin typeface="Source Sans Pro"/>
                <a:cs typeface="Source Sans Pro"/>
              </a:rPr>
              <a:t> answers are what you get. </a:t>
            </a:r>
          </a:p>
          <a:p>
            <a:pPr>
              <a:tabLst>
                <a:tab pos="214907" algn="l"/>
                <a:tab pos="429814" algn="l"/>
                <a:tab pos="2220704" algn="l"/>
              </a:tabLst>
            </a:pPr>
            <a:endParaRPr lang="en-US" altLang="zh-CN" sz="1100" dirty="0">
              <a:latin typeface="Source Sans Pro"/>
              <a:cs typeface="Source Sans Pro"/>
            </a:endParaRPr>
          </a:p>
        </p:txBody>
      </p:sp>
      <p:pic>
        <p:nvPicPr>
          <p:cNvPr id="7" name="Picture 6" descr="Mrs. Denyse Drummond-Dunn_0079-bewerkt BES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1" y="653316"/>
            <a:ext cx="1905000" cy="2450449"/>
          </a:xfrm>
          <a:prstGeom prst="rect">
            <a:avLst/>
          </a:prstGeom>
        </p:spPr>
      </p:pic>
      <p:sp>
        <p:nvSpPr>
          <p:cNvPr id="8" name="TextBox 7"/>
          <p:cNvSpPr txBox="1"/>
          <p:nvPr/>
        </p:nvSpPr>
        <p:spPr>
          <a:xfrm>
            <a:off x="336176" y="1102417"/>
            <a:ext cx="4616824" cy="2056572"/>
          </a:xfrm>
          <a:prstGeom prst="rect">
            <a:avLst/>
          </a:prstGeom>
          <a:noFill/>
        </p:spPr>
        <p:txBody>
          <a:bodyPr wrap="square" lIns="85963" tIns="42981" rIns="85963" bIns="42981" rtlCol="0">
            <a:spAutoFit/>
          </a:bodyPr>
          <a:lstStyle/>
          <a:p>
            <a:r>
              <a:rPr lang="en-US" sz="1500" b="1" dirty="0" smtClean="0">
                <a:latin typeface="Open Sans"/>
                <a:cs typeface="Open Sans"/>
              </a:rPr>
              <a:t>I Catalyze </a:t>
            </a:r>
            <a:r>
              <a:rPr lang="en-US" sz="1500" b="1" dirty="0" smtClean="0">
                <a:latin typeface="Open Sans"/>
                <a:cs typeface="Open Sans"/>
              </a:rPr>
              <a:t>Profitable Growth </a:t>
            </a:r>
            <a:r>
              <a:rPr lang="en-US" sz="1500" b="1" dirty="0" smtClean="0">
                <a:latin typeface="Open Sans"/>
                <a:cs typeface="Open Sans"/>
              </a:rPr>
              <a:t>in Organisations through </a:t>
            </a:r>
            <a:r>
              <a:rPr lang="en-US" sz="1500" b="1" dirty="0" smtClean="0">
                <a:latin typeface="Open Sans"/>
                <a:cs typeface="Open Sans"/>
              </a:rPr>
              <a:t>Deeper </a:t>
            </a:r>
            <a:r>
              <a:rPr lang="en-US" sz="1500" b="1" dirty="0" smtClean="0">
                <a:latin typeface="Open Sans"/>
                <a:cs typeface="Open Sans"/>
              </a:rPr>
              <a:t>Customer </a:t>
            </a:r>
            <a:r>
              <a:rPr lang="en-US" sz="1500" b="1" dirty="0" smtClean="0">
                <a:latin typeface="Open Sans"/>
                <a:cs typeface="Open Sans"/>
              </a:rPr>
              <a:t>Understanding, by:</a:t>
            </a:r>
          </a:p>
          <a:p>
            <a:endParaRPr lang="en-US" sz="800" b="1" dirty="0" smtClean="0">
              <a:latin typeface="Open Sans"/>
              <a:cs typeface="Open Sans"/>
            </a:endParaRPr>
          </a:p>
          <a:p>
            <a:pPr marL="698447" lvl="1" indent="-268634">
              <a:buFont typeface="Wingdings" charset="2"/>
              <a:buChar char="ü"/>
            </a:pPr>
            <a:r>
              <a:rPr lang="en-US" sz="1500" dirty="0" smtClean="0">
                <a:solidFill>
                  <a:srgbClr val="0E89BE"/>
                </a:solidFill>
                <a:latin typeface="Open Sans"/>
                <a:cs typeface="Open Sans"/>
              </a:rPr>
              <a:t>Building Bigger Brands.</a:t>
            </a:r>
          </a:p>
          <a:p>
            <a:pPr marL="698447" lvl="1" indent="-268634">
              <a:buFont typeface="Wingdings" charset="2"/>
              <a:buChar char="ü"/>
            </a:pPr>
            <a:r>
              <a:rPr lang="en-US" sz="1500" dirty="0" smtClean="0">
                <a:solidFill>
                  <a:srgbClr val="0E89BE"/>
                </a:solidFill>
                <a:latin typeface="Open Sans"/>
                <a:cs typeface="Open Sans"/>
              </a:rPr>
              <a:t>Increasing </a:t>
            </a:r>
            <a:r>
              <a:rPr lang="en-US" sz="1500" dirty="0" smtClean="0">
                <a:solidFill>
                  <a:srgbClr val="0E89BE"/>
                </a:solidFill>
                <a:latin typeface="Open Sans"/>
                <a:cs typeface="Open Sans"/>
              </a:rPr>
              <a:t>your </a:t>
            </a:r>
            <a:r>
              <a:rPr lang="en-US" sz="1500" dirty="0" smtClean="0">
                <a:solidFill>
                  <a:srgbClr val="0E89BE"/>
                </a:solidFill>
                <a:latin typeface="Open Sans"/>
                <a:cs typeface="Open Sans"/>
              </a:rPr>
              <a:t>impact.</a:t>
            </a:r>
            <a:endParaRPr lang="en-US" sz="1500" dirty="0" smtClean="0">
              <a:solidFill>
                <a:srgbClr val="0E89BE"/>
              </a:solidFill>
              <a:latin typeface="Open Sans"/>
              <a:cs typeface="Open Sans"/>
            </a:endParaRPr>
          </a:p>
          <a:p>
            <a:pPr marL="698447" lvl="1" indent="-268634">
              <a:buFont typeface="Wingdings" charset="2"/>
              <a:buChar char="ü"/>
            </a:pPr>
            <a:r>
              <a:rPr lang="en-US" sz="1500" dirty="0" smtClean="0">
                <a:solidFill>
                  <a:srgbClr val="0E89BE"/>
                </a:solidFill>
                <a:latin typeface="Open Sans"/>
                <a:cs typeface="Open Sans"/>
              </a:rPr>
              <a:t>Supporting your </a:t>
            </a:r>
            <a:r>
              <a:rPr lang="en-US" sz="1500" dirty="0">
                <a:solidFill>
                  <a:srgbClr val="0E89BE"/>
                </a:solidFill>
                <a:latin typeface="Open Sans"/>
                <a:cs typeface="Open Sans"/>
              </a:rPr>
              <a:t>customer-first strategy.</a:t>
            </a:r>
          </a:p>
          <a:p>
            <a:pPr marL="698447" lvl="1" indent="-268634">
              <a:buFont typeface="Wingdings" charset="2"/>
              <a:buChar char="ü"/>
            </a:pPr>
            <a:r>
              <a:rPr lang="en-US" sz="1500" dirty="0" smtClean="0">
                <a:solidFill>
                  <a:srgbClr val="0E89BE"/>
                </a:solidFill>
                <a:latin typeface="Open Sans"/>
                <a:cs typeface="Open Sans"/>
              </a:rPr>
              <a:t>Growing the </a:t>
            </a:r>
            <a:r>
              <a:rPr lang="en-US" sz="1500" dirty="0" smtClean="0">
                <a:solidFill>
                  <a:srgbClr val="0E89BE"/>
                </a:solidFill>
                <a:latin typeface="Open Sans"/>
                <a:cs typeface="Open Sans"/>
              </a:rPr>
              <a:t>ROI of your information </a:t>
            </a:r>
            <a:r>
              <a:rPr lang="en-US" sz="1500" dirty="0" smtClean="0">
                <a:solidFill>
                  <a:srgbClr val="0E89BE"/>
                </a:solidFill>
                <a:latin typeface="Open Sans"/>
                <a:cs typeface="Open Sans"/>
              </a:rPr>
              <a:t>investments.</a:t>
            </a:r>
            <a:endParaRPr lang="en-US" sz="1500" dirty="0" smtClean="0">
              <a:solidFill>
                <a:srgbClr val="0E89BE"/>
              </a:solidFill>
              <a:latin typeface="Open Sans"/>
              <a:cs typeface="Open Sans"/>
            </a:endParaRPr>
          </a:p>
          <a:p>
            <a:r>
              <a:rPr lang="en-US" sz="1500" b="1" dirty="0" smtClean="0">
                <a:latin typeface="Open Sans"/>
                <a:cs typeface="Open Sans"/>
              </a:rPr>
              <a:t>  </a:t>
            </a:r>
            <a:endParaRPr lang="en-US" sz="1500" b="1" dirty="0">
              <a:latin typeface="Open Sans"/>
              <a:cs typeface="Open Sans"/>
            </a:endParaRPr>
          </a:p>
        </p:txBody>
      </p:sp>
      <p:pic>
        <p:nvPicPr>
          <p:cNvPr id="9" name="Picture 8" descr="2016 C3C Logo High 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2017059" cy="4936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6118412" cy="3471047"/>
          </a:xfrm>
          <a:prstGeom prst="rect">
            <a:avLst/>
          </a:prstGeom>
          <a:noFill/>
        </p:spPr>
        <p:txBody>
          <a:bodyPr wrap="square" lIns="0" tIns="0" rIns="0" bIns="42981" rtlCol="0">
            <a:spAutoFit/>
          </a:bodyPr>
          <a:lstStyle/>
          <a:p>
            <a:pPr>
              <a:tabLst>
                <a:tab pos="0" algn="l"/>
                <a:tab pos="214313" algn="l"/>
                <a:tab pos="428625" algn="l"/>
                <a:tab pos="2219325" algn="l"/>
              </a:tabLst>
            </a:pPr>
            <a:r>
              <a:rPr lang="en-US" altLang="zh-CN" sz="1400" b="1" dirty="0" smtClean="0">
                <a:solidFill>
                  <a:srgbClr val="0E89BE"/>
                </a:solidFill>
                <a:latin typeface="Source Sans Pro"/>
                <a:cs typeface="Source Sans Pro"/>
              </a:rPr>
              <a:t>Customer First Strategy Service Deliverables:</a:t>
            </a:r>
          </a:p>
          <a:p>
            <a:pPr marL="658414" lvl="1" indent="-228600">
              <a:buAutoNum type="arabicPeriod"/>
              <a:tabLst>
                <a:tab pos="214907" algn="l"/>
                <a:tab pos="429814" algn="l"/>
                <a:tab pos="2220704" algn="l"/>
              </a:tabLst>
            </a:pPr>
            <a:r>
              <a:rPr lang="en-US" altLang="zh-CN" sz="1100" dirty="0" smtClean="0">
                <a:latin typeface="Source Sans Pro"/>
                <a:cs typeface="Source Sans Pro"/>
              </a:rPr>
              <a:t>Review </a:t>
            </a:r>
            <a:r>
              <a:rPr lang="en-US" altLang="zh-CN" sz="1100" dirty="0">
                <a:latin typeface="Source Sans Pro"/>
                <a:cs typeface="Source Sans Pro"/>
              </a:rPr>
              <a:t>of your current situation: your internal support, mission, objectives, team, information </a:t>
            </a:r>
            <a:r>
              <a:rPr lang="en-US" altLang="zh-CN" sz="1100" dirty="0" smtClean="0">
                <a:latin typeface="Source Sans Pro"/>
                <a:cs typeface="Source Sans Pro"/>
              </a:rPr>
              <a:t>sources and </a:t>
            </a:r>
            <a:r>
              <a:rPr lang="en-US" altLang="zh-CN" sz="1100" dirty="0">
                <a:latin typeface="Source Sans Pro"/>
                <a:cs typeface="Source Sans Pro"/>
              </a:rPr>
              <a:t>current processes.</a:t>
            </a:r>
          </a:p>
          <a:p>
            <a:pPr marL="658414" lvl="1" indent="-228600">
              <a:buAutoNum type="arabicPeriod"/>
              <a:tabLst>
                <a:tab pos="214907" algn="l"/>
                <a:tab pos="429814" algn="l"/>
                <a:tab pos="2220704" algn="l"/>
              </a:tabLst>
            </a:pPr>
            <a:r>
              <a:rPr lang="en-US" altLang="zh-CN" sz="1100" dirty="0">
                <a:latin typeface="Source Sans Pro"/>
                <a:cs typeface="Source Sans Pro"/>
              </a:rPr>
              <a:t>Assessment of your level of customer centricity in the four foundational areas. </a:t>
            </a:r>
          </a:p>
          <a:p>
            <a:pPr marL="658414" lvl="1" indent="-228600">
              <a:buAutoNum type="arabicPeriod"/>
              <a:tabLst>
                <a:tab pos="214907" algn="l"/>
                <a:tab pos="429814" algn="l"/>
                <a:tab pos="2220704" algn="l"/>
              </a:tabLst>
            </a:pPr>
            <a:r>
              <a:rPr lang="en-US" altLang="zh-CN" sz="1100" dirty="0">
                <a:latin typeface="Source Sans Pro"/>
                <a:cs typeface="Source Sans Pro"/>
              </a:rPr>
              <a:t>Discussions with the leaders and department heads both locally and globally (where relevant) </a:t>
            </a:r>
            <a:r>
              <a:rPr lang="en-US" altLang="zh-CN" sz="1100" dirty="0" smtClean="0">
                <a:latin typeface="Source Sans Pro"/>
                <a:cs typeface="Source Sans Pro"/>
              </a:rPr>
              <a:t>to gain their support and to engage them </a:t>
            </a:r>
            <a:r>
              <a:rPr lang="en-US" altLang="zh-CN" sz="1100" dirty="0" smtClean="0">
                <a:solidFill>
                  <a:srgbClr val="000000"/>
                </a:solidFill>
                <a:latin typeface="Source Sans Pro"/>
                <a:cs typeface="Source Sans Pro"/>
              </a:rPr>
              <a:t>behind </a:t>
            </a:r>
            <a:r>
              <a:rPr lang="en-US" altLang="zh-CN" sz="1100" dirty="0">
                <a:solidFill>
                  <a:srgbClr val="000000"/>
                </a:solidFill>
                <a:latin typeface="Source Sans Pro"/>
                <a:cs typeface="Source Sans Pro"/>
              </a:rPr>
              <a:t>the initiative, by showing them </a:t>
            </a:r>
            <a:r>
              <a:rPr lang="en-US" altLang="zh-CN" sz="1100" dirty="0" smtClean="0">
                <a:solidFill>
                  <a:srgbClr val="000000"/>
                </a:solidFill>
                <a:latin typeface="Source Sans Pro"/>
                <a:cs typeface="Source Sans Pro"/>
              </a:rPr>
              <a:t>its value </a:t>
            </a:r>
            <a:r>
              <a:rPr lang="en-US" altLang="zh-CN" sz="1100" dirty="0">
                <a:solidFill>
                  <a:srgbClr val="000000"/>
                </a:solidFill>
                <a:latin typeface="Source Sans Pro"/>
                <a:cs typeface="Source Sans Pro"/>
              </a:rPr>
              <a:t>and growth </a:t>
            </a:r>
            <a:r>
              <a:rPr lang="en-US" altLang="zh-CN" sz="1100" dirty="0" smtClean="0">
                <a:solidFill>
                  <a:srgbClr val="000000"/>
                </a:solidFill>
                <a:latin typeface="Source Sans Pro"/>
                <a:cs typeface="Source Sans Pro"/>
              </a:rPr>
              <a:t>potential.</a:t>
            </a:r>
            <a:endParaRPr lang="en-US" altLang="zh-CN" sz="1100" dirty="0">
              <a:solidFill>
                <a:srgbClr val="000000"/>
              </a:solidFill>
              <a:latin typeface="Source Sans Pro"/>
              <a:cs typeface="Source Sans Pro"/>
            </a:endParaRPr>
          </a:p>
          <a:p>
            <a:pPr marL="644721" lvl="1" indent="-214907">
              <a:lnSpc>
                <a:spcPts val="1316"/>
              </a:lnSpc>
              <a:buFont typeface="+mj-lt"/>
              <a:buAutoNum type="arabicPeriod"/>
              <a:tabLst>
                <a:tab pos="214907" algn="l"/>
                <a:tab pos="429814" algn="l"/>
                <a:tab pos="644721" algn="l"/>
                <a:tab pos="859627" algn="l"/>
              </a:tabLst>
            </a:pPr>
            <a:r>
              <a:rPr lang="en-US" altLang="zh-CN" sz="1100" dirty="0">
                <a:latin typeface="Source Sans Pro"/>
                <a:cs typeface="Source Sans Pro"/>
              </a:rPr>
              <a:t>Development together of a </a:t>
            </a:r>
            <a:r>
              <a:rPr lang="en-US" altLang="zh-CN" sz="1100" dirty="0" smtClean="0">
                <a:latin typeface="Source Sans Pro"/>
                <a:cs typeface="Source Sans Pro"/>
              </a:rPr>
              <a:t>roadmap, timeline and milestones </a:t>
            </a:r>
            <a:r>
              <a:rPr lang="en-US" altLang="zh-CN" sz="1100" dirty="0">
                <a:latin typeface="Source Sans Pro"/>
                <a:cs typeface="Source Sans Pro"/>
              </a:rPr>
              <a:t>for the execution of required changes. </a:t>
            </a:r>
          </a:p>
          <a:p>
            <a:pPr marL="644721" lvl="1" indent="-214907">
              <a:lnSpc>
                <a:spcPts val="1316"/>
              </a:lnSpc>
              <a:buFont typeface="+mj-lt"/>
              <a:buAutoNum type="arabicPeriod"/>
              <a:tabLst>
                <a:tab pos="214907" algn="l"/>
                <a:tab pos="429814" algn="l"/>
                <a:tab pos="644721" algn="l"/>
                <a:tab pos="859627" algn="l"/>
              </a:tabLst>
            </a:pPr>
            <a:r>
              <a:rPr lang="en-US" altLang="zh-CN" sz="1100" dirty="0" smtClean="0">
                <a:solidFill>
                  <a:srgbClr val="000000"/>
                </a:solidFill>
                <a:latin typeface="Source Sans Pro"/>
                <a:cs typeface="Source Sans Pro"/>
              </a:rPr>
              <a:t>1</a:t>
            </a:r>
            <a:r>
              <a:rPr lang="en-US" altLang="zh-CN" sz="1100" dirty="0">
                <a:solidFill>
                  <a:srgbClr val="000000"/>
                </a:solidFill>
                <a:latin typeface="Source Sans Pro"/>
                <a:cs typeface="Source Sans Pro"/>
              </a:rPr>
              <a:t>-2 day kick-off workshop.</a:t>
            </a:r>
          </a:p>
          <a:p>
            <a:pPr marL="644721" lvl="1" indent="-214907">
              <a:lnSpc>
                <a:spcPts val="1316"/>
              </a:lnSpc>
              <a:buFont typeface="+mj-lt"/>
              <a:buAutoNum type="arabicPeriod"/>
              <a:tabLst>
                <a:tab pos="214907" algn="l"/>
                <a:tab pos="429814" algn="l"/>
                <a:tab pos="644721" algn="l"/>
                <a:tab pos="859627" algn="l"/>
              </a:tabLst>
            </a:pPr>
            <a:r>
              <a:rPr lang="en-US" altLang="zh-CN" sz="1100" dirty="0">
                <a:solidFill>
                  <a:srgbClr val="000000"/>
                </a:solidFill>
                <a:latin typeface="Source Sans Pro"/>
                <a:cs typeface="Source Sans Pro"/>
              </a:rPr>
              <a:t>All tools and templates required to build and optimise each key area.</a:t>
            </a:r>
          </a:p>
          <a:p>
            <a:pPr marL="644721" lvl="1" indent="-214907">
              <a:lnSpc>
                <a:spcPts val="1316"/>
              </a:lnSpc>
              <a:buFont typeface="+mj-lt"/>
              <a:buAutoNum type="arabicPeriod"/>
              <a:tabLst>
                <a:tab pos="214907" algn="l"/>
                <a:tab pos="429814" algn="l"/>
                <a:tab pos="644721" algn="l"/>
                <a:tab pos="859627" algn="l"/>
              </a:tabLst>
            </a:pPr>
            <a:r>
              <a:rPr lang="en-US" altLang="zh-CN" sz="1100" dirty="0" smtClean="0">
                <a:solidFill>
                  <a:srgbClr val="000000"/>
                </a:solidFill>
                <a:latin typeface="Source Sans Pro"/>
                <a:cs typeface="Source Sans Pro"/>
              </a:rPr>
              <a:t>License</a:t>
            </a:r>
            <a:r>
              <a:rPr lang="en-US" altLang="zh-CN" sz="1100" dirty="0" smtClean="0">
                <a:latin typeface="Source Sans Pro"/>
                <a:cs typeface="Source Sans Pro"/>
              </a:rPr>
              <a:t> </a:t>
            </a:r>
            <a:r>
              <a:rPr lang="en-US" altLang="zh-CN" sz="1100" dirty="0">
                <a:latin typeface="Source Sans Pro"/>
                <a:cs typeface="Source Sans Pro"/>
              </a:rPr>
              <a:t>for the internal use of tools, templates and presentations </a:t>
            </a:r>
            <a:r>
              <a:rPr lang="en-US" altLang="zh-CN" sz="1100" dirty="0">
                <a:solidFill>
                  <a:srgbClr val="000000"/>
                </a:solidFill>
                <a:latin typeface="Source Sans Pro"/>
                <a:cs typeface="Source Sans Pro"/>
              </a:rPr>
              <a:t>to</a:t>
            </a:r>
            <a:r>
              <a:rPr lang="en-US" altLang="zh-CN" sz="1100" dirty="0">
                <a:latin typeface="Source Sans Pro"/>
                <a:cs typeface="Source Sans Pro"/>
              </a:rPr>
              <a:t> inform all employees of the progress at each milestone.</a:t>
            </a:r>
          </a:p>
          <a:p>
            <a:pPr marL="644721" lvl="1" indent="-214907">
              <a:lnSpc>
                <a:spcPts val="1316"/>
              </a:lnSpc>
              <a:buFont typeface="+mj-lt"/>
              <a:buAutoNum type="arabicPeriod"/>
              <a:tabLst>
                <a:tab pos="214907" algn="l"/>
                <a:tab pos="429814" algn="l"/>
                <a:tab pos="644721" algn="l"/>
                <a:tab pos="859627" algn="l"/>
              </a:tabLst>
            </a:pPr>
            <a:r>
              <a:rPr lang="en-US" altLang="zh-CN" sz="1100" dirty="0">
                <a:solidFill>
                  <a:srgbClr val="000000"/>
                </a:solidFill>
                <a:latin typeface="Source Sans Pro"/>
                <a:cs typeface="Source Sans Pro"/>
              </a:rPr>
              <a:t>Optional additional services offered:</a:t>
            </a:r>
          </a:p>
          <a:p>
            <a:pPr marL="1074534" lvl="2" indent="-214907">
              <a:lnSpc>
                <a:spcPts val="1316"/>
              </a:lnSpc>
              <a:buFont typeface="+mj-lt"/>
              <a:buAutoNum type="alphaLcParenR"/>
              <a:tabLst>
                <a:tab pos="214907" algn="l"/>
                <a:tab pos="429814" algn="l"/>
                <a:tab pos="644721" algn="l"/>
                <a:tab pos="859627" algn="l"/>
              </a:tabLst>
            </a:pPr>
            <a:r>
              <a:rPr lang="en-US" altLang="zh-CN" sz="1100" dirty="0">
                <a:solidFill>
                  <a:srgbClr val="000000"/>
                </a:solidFill>
                <a:latin typeface="Source Sans Pro"/>
                <a:cs typeface="Source Sans Pro"/>
              </a:rPr>
              <a:t>Participation and </a:t>
            </a:r>
            <a:r>
              <a:rPr lang="en-US" altLang="zh-CN" sz="1100" dirty="0" smtClean="0">
                <a:solidFill>
                  <a:srgbClr val="000000"/>
                </a:solidFill>
                <a:latin typeface="Source Sans Pro"/>
                <a:cs typeface="Source Sans Pro"/>
              </a:rPr>
              <a:t>presenting </a:t>
            </a:r>
            <a:r>
              <a:rPr lang="en-US" altLang="zh-CN" sz="1100" dirty="0">
                <a:solidFill>
                  <a:srgbClr val="000000"/>
                </a:solidFill>
                <a:latin typeface="Source Sans Pro"/>
                <a:cs typeface="Source Sans Pro"/>
              </a:rPr>
              <a:t>at internal </a:t>
            </a:r>
            <a:r>
              <a:rPr lang="en-US" altLang="zh-CN" sz="1100" dirty="0" smtClean="0">
                <a:solidFill>
                  <a:srgbClr val="000000"/>
                </a:solidFill>
                <a:latin typeface="Source Sans Pro"/>
                <a:cs typeface="Source Sans Pro"/>
              </a:rPr>
              <a:t>meetings, seminars, workshops.</a:t>
            </a:r>
            <a:endParaRPr lang="en-US" altLang="zh-CN" sz="1100" dirty="0">
              <a:solidFill>
                <a:srgbClr val="000000"/>
              </a:solidFill>
              <a:latin typeface="Source Sans Pro"/>
              <a:cs typeface="Source Sans Pro"/>
            </a:endParaRPr>
          </a:p>
          <a:p>
            <a:pPr marL="1074534" lvl="2" indent="-214907">
              <a:lnSpc>
                <a:spcPts val="1316"/>
              </a:lnSpc>
              <a:buFont typeface="+mj-lt"/>
              <a:buAutoNum type="alphaLcParenR"/>
              <a:tabLst>
                <a:tab pos="214907" algn="l"/>
                <a:tab pos="429814" algn="l"/>
                <a:tab pos="644721" algn="l"/>
                <a:tab pos="859627" algn="l"/>
              </a:tabLst>
            </a:pPr>
            <a:r>
              <a:rPr lang="en-US" altLang="zh-CN" sz="1100" dirty="0">
                <a:solidFill>
                  <a:srgbClr val="000000"/>
                </a:solidFill>
                <a:latin typeface="Source Sans Pro"/>
                <a:cs typeface="Source Sans Pro"/>
              </a:rPr>
              <a:t>Review of current information availability and processes used to gather data.</a:t>
            </a:r>
          </a:p>
          <a:p>
            <a:pPr marL="1074534" lvl="2" indent="-214907">
              <a:lnSpc>
                <a:spcPts val="1316"/>
              </a:lnSpc>
              <a:buFont typeface="+mj-lt"/>
              <a:buAutoNum type="alphaLcParenR"/>
              <a:tabLst>
                <a:tab pos="214907" algn="l"/>
                <a:tab pos="429814" algn="l"/>
                <a:tab pos="644721" algn="l"/>
                <a:tab pos="859627" algn="l"/>
              </a:tabLst>
            </a:pPr>
            <a:r>
              <a:rPr lang="en-US" altLang="zh-CN" sz="1100" dirty="0">
                <a:solidFill>
                  <a:srgbClr val="000000"/>
                </a:solidFill>
                <a:latin typeface="Source Sans Pro"/>
                <a:cs typeface="Source Sans Pro"/>
              </a:rPr>
              <a:t>Negotiation of information services and contracts</a:t>
            </a:r>
            <a:r>
              <a:rPr lang="en-US" altLang="zh-CN" sz="1100" dirty="0" smtClean="0">
                <a:solidFill>
                  <a:srgbClr val="000000"/>
                </a:solidFill>
                <a:latin typeface="Source Sans Pro"/>
                <a:cs typeface="Source Sans Pro"/>
              </a:rPr>
              <a:t>.</a:t>
            </a:r>
            <a:endParaRPr lang="en-US" altLang="zh-CN" dirty="0" smtClean="0"/>
          </a:p>
          <a:p>
            <a:pPr>
              <a:lnSpc>
                <a:spcPts val="940"/>
              </a:lnSpc>
            </a:pPr>
            <a:endParaRPr lang="en-US" altLang="zh-CN" dirty="0" smtClean="0"/>
          </a:p>
          <a:p>
            <a:pPr>
              <a:lnSpc>
                <a:spcPts val="2162"/>
              </a:lnSpc>
              <a:tabLst>
                <a:tab pos="214907" algn="l"/>
                <a:tab pos="429814" algn="l"/>
                <a:tab pos="644721" algn="l"/>
                <a:tab pos="859627" algn="l"/>
              </a:tabLst>
            </a:pPr>
            <a:r>
              <a:rPr lang="en-US" altLang="zh-CN" sz="1400" b="1" dirty="0" smtClean="0">
                <a:solidFill>
                  <a:srgbClr val="0E89BE"/>
                </a:solidFill>
                <a:latin typeface="Source Sans Pro"/>
                <a:cs typeface="Source Sans Pro"/>
              </a:rPr>
              <a:t>Typical S</a:t>
            </a:r>
            <a:r>
              <a:rPr lang="en-US" altLang="zh-CN" sz="1400" b="1" dirty="0" smtClean="0">
                <a:solidFill>
                  <a:srgbClr val="0E89BE"/>
                </a:solidFill>
                <a:latin typeface="Source Sans Pro"/>
                <a:cs typeface="Source Sans Pro"/>
              </a:rPr>
              <a:t>ummary </a:t>
            </a:r>
            <a:r>
              <a:rPr lang="en-US" altLang="zh-CN" sz="1400" b="1" dirty="0">
                <a:solidFill>
                  <a:srgbClr val="0E89BE"/>
                </a:solidFill>
                <a:latin typeface="Source Sans Pro"/>
                <a:cs typeface="Source Sans Pro"/>
              </a:rPr>
              <a:t>Process</a:t>
            </a:r>
          </a:p>
        </p:txBody>
      </p:sp>
      <p:sp>
        <p:nvSpPr>
          <p:cNvPr id="3" name="TextBox 1"/>
          <p:cNvSpPr txBox="1"/>
          <p:nvPr/>
        </p:nvSpPr>
        <p:spPr>
          <a:xfrm>
            <a:off x="403412" y="8855364"/>
            <a:ext cx="124258" cy="539904"/>
          </a:xfrm>
          <a:prstGeom prst="rect">
            <a:avLst/>
          </a:prstGeom>
          <a:noFill/>
        </p:spPr>
        <p:txBody>
          <a:bodyPr wrap="none" lIns="0" tIns="0" rIns="0" bIns="42981" rtlCol="0">
            <a:spAutoFit/>
          </a:bodyPr>
          <a:lstStyle/>
          <a:p>
            <a:pPr>
              <a:lnSpc>
                <a:spcPts val="1316"/>
              </a:lnSpc>
            </a:pPr>
            <a:r>
              <a:rPr lang="en-US" altLang="zh-CN" sz="1100" dirty="0">
                <a:solidFill>
                  <a:srgbClr val="000000"/>
                </a:solidFill>
                <a:latin typeface="Cambria" pitchFamily="18" charset="0"/>
                <a:cs typeface="Cambria" pitchFamily="18" charset="0"/>
              </a:rPr>
              <a:t>    </a:t>
            </a:r>
          </a:p>
          <a:p>
            <a:pPr>
              <a:lnSpc>
                <a:spcPts val="1316"/>
              </a:lnSpc>
            </a:pPr>
            <a:r>
              <a:rPr lang="en-US" altLang="zh-CN" sz="1100" dirty="0">
                <a:solidFill>
                  <a:srgbClr val="000000"/>
                </a:solidFill>
                <a:latin typeface="Cambria" pitchFamily="18" charset="0"/>
                <a:cs typeface="Cambria" pitchFamily="18" charset="0"/>
              </a:rPr>
              <a:t>    </a:t>
            </a:r>
          </a:p>
          <a:p>
            <a:pPr>
              <a:lnSpc>
                <a:spcPts val="1222"/>
              </a:lnSpc>
            </a:pPr>
            <a:r>
              <a:rPr lang="en-US" altLang="zh-CN" sz="1100" dirty="0">
                <a:solidFill>
                  <a:srgbClr val="000000"/>
                </a:solidFill>
                <a:latin typeface="Cambria" pitchFamily="18" charset="0"/>
                <a:cs typeface="Cambria" pitchFamily="18" charset="0"/>
              </a:rPr>
              <a:t>    </a:t>
            </a:r>
          </a:p>
        </p:txBody>
      </p:sp>
      <p:graphicFrame>
        <p:nvGraphicFramePr>
          <p:cNvPr id="6" name="Diagram 5"/>
          <p:cNvGraphicFramePr/>
          <p:nvPr>
            <p:extLst>
              <p:ext uri="{D42A27DB-BD31-4B8C-83A1-F6EECF244321}">
                <p14:modId xmlns:p14="http://schemas.microsoft.com/office/powerpoint/2010/main" val="2504163681"/>
              </p:ext>
            </p:extLst>
          </p:nvPr>
        </p:nvGraphicFramePr>
        <p:xfrm>
          <a:off x="914400" y="3886200"/>
          <a:ext cx="5391500" cy="306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905000" y="7634196"/>
            <a:ext cx="4572000" cy="1967004"/>
          </a:xfrm>
          <a:prstGeom prst="rect">
            <a:avLst/>
          </a:prstGeom>
          <a:noFill/>
        </p:spPr>
        <p:txBody>
          <a:bodyPr wrap="square" lIns="0" tIns="0" rIns="0" bIns="42981" rtlCol="0">
            <a:spAutoFit/>
          </a:bodyPr>
          <a:lstStyle/>
          <a:p>
            <a:pPr>
              <a:tabLst>
                <a:tab pos="214907" algn="l"/>
                <a:tab pos="429814" algn="l"/>
                <a:tab pos="2220704" algn="l"/>
              </a:tabLst>
            </a:pPr>
            <a:r>
              <a:rPr lang="en-US" altLang="zh-CN" sz="1400" b="1" dirty="0">
                <a:solidFill>
                  <a:srgbClr val="0E89BE"/>
                </a:solidFill>
                <a:latin typeface="Source Sans Pro"/>
                <a:cs typeface="Source Sans Pro"/>
              </a:rPr>
              <a:t>My guarantee to you:</a:t>
            </a:r>
          </a:p>
          <a:p>
            <a:endParaRPr lang="en-US" altLang="zh-CN" sz="1000" dirty="0">
              <a:latin typeface="Source Sans Pro"/>
              <a:cs typeface="Source Sans Pro"/>
            </a:endParaRPr>
          </a:p>
          <a:p>
            <a:pPr>
              <a:tabLst>
                <a:tab pos="214907" algn="l"/>
                <a:tab pos="429814" algn="l"/>
                <a:tab pos="2220704" algn="l"/>
              </a:tabLst>
            </a:pPr>
            <a:r>
              <a:rPr lang="en-US" altLang="zh-CN" sz="1200" dirty="0">
                <a:solidFill>
                  <a:srgbClr val="000000"/>
                </a:solidFill>
                <a:latin typeface="Source Sans Pro"/>
                <a:cs typeface="Source Sans Pro"/>
              </a:rPr>
              <a:t>I’ve worked in the corporate world for more than thirty years. So I know only too well that things don’t always go according to </a:t>
            </a:r>
            <a:r>
              <a:rPr lang="en-US" altLang="zh-CN" sz="1200" dirty="0" smtClean="0">
                <a:solidFill>
                  <a:srgbClr val="000000"/>
                </a:solidFill>
                <a:latin typeface="Source Sans Pro"/>
                <a:cs typeface="Source Sans Pro"/>
              </a:rPr>
              <a:t>plan; </a:t>
            </a:r>
            <a:r>
              <a:rPr lang="en-US" altLang="zh-CN" sz="1200" dirty="0">
                <a:solidFill>
                  <a:srgbClr val="000000"/>
                </a:solidFill>
                <a:latin typeface="Source Sans Pro"/>
                <a:cs typeface="Source Sans Pro"/>
              </a:rPr>
              <a:t>priorities change. When we work together, I will always be here for </a:t>
            </a:r>
            <a:r>
              <a:rPr lang="en-US" altLang="zh-CN" sz="1200" dirty="0" smtClean="0">
                <a:solidFill>
                  <a:srgbClr val="000000"/>
                </a:solidFill>
                <a:latin typeface="Source Sans Pro"/>
                <a:cs typeface="Source Sans Pro"/>
              </a:rPr>
              <a:t>you. I’m flexible &amp; adapt easily to your changing work constraints and priorities.</a:t>
            </a:r>
          </a:p>
          <a:p>
            <a:pPr>
              <a:tabLst>
                <a:tab pos="214907" algn="l"/>
                <a:tab pos="429814" algn="l"/>
                <a:tab pos="2220704" algn="l"/>
              </a:tabLst>
            </a:pPr>
            <a:endParaRPr lang="en-US" altLang="zh-CN" sz="1100" dirty="0">
              <a:solidFill>
                <a:srgbClr val="000000"/>
              </a:solidFill>
              <a:latin typeface="Source Sans Pro"/>
              <a:cs typeface="Source Sans Pro"/>
            </a:endParaRPr>
          </a:p>
          <a:p>
            <a:pPr>
              <a:tabLst>
                <a:tab pos="214907" algn="l"/>
                <a:tab pos="429814" algn="l"/>
                <a:tab pos="2220704" algn="l"/>
              </a:tabLst>
            </a:pPr>
            <a:r>
              <a:rPr lang="en-US" altLang="zh-CN" sz="1400" b="1" dirty="0">
                <a:solidFill>
                  <a:srgbClr val="000000"/>
                </a:solidFill>
                <a:latin typeface="Source Sans Pro"/>
                <a:cs typeface="Source Sans Pro"/>
              </a:rPr>
              <a:t>To advance your career and lead the customer-first strategy in your own organisation, contact Denyse:</a:t>
            </a:r>
          </a:p>
          <a:p>
            <a:pPr>
              <a:tabLst>
                <a:tab pos="214907" algn="l"/>
                <a:tab pos="429814" algn="l"/>
                <a:tab pos="2220704" algn="l"/>
              </a:tabLst>
            </a:pPr>
            <a:r>
              <a:rPr lang="en-US" altLang="zh-CN" sz="1400" b="1" dirty="0">
                <a:solidFill>
                  <a:srgbClr val="000000"/>
                </a:solidFill>
                <a:latin typeface="Source Sans Pro"/>
                <a:cs typeface="Source Sans Pro"/>
                <a:hlinkClick r:id="rId7"/>
              </a:rPr>
              <a:t>denysedd@c3centricity.com</a:t>
            </a:r>
            <a:r>
              <a:rPr lang="en-US" altLang="zh-CN" sz="1400" b="1" dirty="0">
                <a:solidFill>
                  <a:srgbClr val="000000"/>
                </a:solidFill>
                <a:latin typeface="Source Sans Pro"/>
                <a:cs typeface="Source Sans Pro"/>
              </a:rPr>
              <a:t> or +41 79 933 9789</a:t>
            </a:r>
          </a:p>
        </p:txBody>
      </p:sp>
      <p:pic>
        <p:nvPicPr>
          <p:cNvPr id="7" name="Picture 6" descr="3D WCC book cove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7481796"/>
            <a:ext cx="1524000" cy="2029968"/>
          </a:xfrm>
          <a:prstGeom prst="rect">
            <a:avLst/>
          </a:prstGeom>
        </p:spPr>
      </p:pic>
      <p:sp>
        <p:nvSpPr>
          <p:cNvPr id="4" name="TextBox 3"/>
          <p:cNvSpPr txBox="1"/>
          <p:nvPr/>
        </p:nvSpPr>
        <p:spPr>
          <a:xfrm>
            <a:off x="457200" y="6934200"/>
            <a:ext cx="5943600" cy="523220"/>
          </a:xfrm>
          <a:prstGeom prst="rect">
            <a:avLst/>
          </a:prstGeom>
          <a:noFill/>
        </p:spPr>
        <p:txBody>
          <a:bodyPr wrap="square" rtlCol="0">
            <a:spAutoFit/>
          </a:bodyPr>
          <a:lstStyle/>
          <a:p>
            <a:pPr algn="ctr"/>
            <a:r>
              <a:rPr lang="en-US" sz="1400" b="1" dirty="0" smtClean="0">
                <a:solidFill>
                  <a:schemeClr val="tx2"/>
                </a:solidFill>
                <a:latin typeface="Open Sans"/>
                <a:cs typeface="Open Sans"/>
              </a:rPr>
              <a:t>This first 3-month period is usually followed up by ongoing support through additional projects or a retainer.</a:t>
            </a:r>
            <a:endParaRPr lang="en-US" sz="1400" b="1" dirty="0">
              <a:solidFill>
                <a:schemeClr val="tx2"/>
              </a:solidFill>
              <a:latin typeface="Open Sans"/>
              <a:cs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032" y="1143000"/>
            <a:ext cx="6118412" cy="6183545"/>
          </a:xfrm>
          <a:prstGeom prst="rect">
            <a:avLst/>
          </a:prstGeom>
          <a:noFill/>
        </p:spPr>
        <p:txBody>
          <a:bodyPr wrap="square" lIns="0" tIns="0" rIns="0" bIns="42981" rtlCol="0">
            <a:spAutoFit/>
          </a:bodyPr>
          <a:lstStyle/>
          <a:p>
            <a:pPr>
              <a:tabLst>
                <a:tab pos="0" algn="l"/>
                <a:tab pos="214313" algn="l"/>
                <a:tab pos="428625" algn="l"/>
                <a:tab pos="2219325" algn="l"/>
              </a:tabLst>
            </a:pPr>
            <a:r>
              <a:rPr lang="en-US" altLang="zh-CN" sz="1400" b="1" dirty="0" smtClean="0">
                <a:solidFill>
                  <a:srgbClr val="0E89BE"/>
                </a:solidFill>
                <a:latin typeface="Source Sans Pro"/>
                <a:cs typeface="Source Sans Pro"/>
              </a:rPr>
              <a:t>Othe</a:t>
            </a:r>
            <a:r>
              <a:rPr lang="en-US" altLang="zh-CN" sz="1400" b="1" dirty="0" smtClean="0">
                <a:solidFill>
                  <a:srgbClr val="0E89BE"/>
                </a:solidFill>
                <a:latin typeface="Source Sans Pro"/>
                <a:cs typeface="Source Sans Pro"/>
              </a:rPr>
              <a:t>r </a:t>
            </a:r>
            <a:r>
              <a:rPr lang="en-US" altLang="zh-CN" sz="1400" b="1" dirty="0" smtClean="0">
                <a:solidFill>
                  <a:srgbClr val="0E89BE"/>
                </a:solidFill>
                <a:latin typeface="Source Sans Pro"/>
                <a:cs typeface="Source Sans Pro"/>
              </a:rPr>
              <a:t>Services Offered:</a:t>
            </a:r>
          </a:p>
          <a:p>
            <a:pPr lvl="1">
              <a:tabLst>
                <a:tab pos="214907" algn="l"/>
                <a:tab pos="429814" algn="l"/>
                <a:tab pos="2220704" algn="l"/>
              </a:tabLst>
            </a:pPr>
            <a:endParaRPr lang="en-US" altLang="zh-CN" sz="1100" dirty="0" smtClean="0">
              <a:latin typeface="Source Sans Pro"/>
              <a:cs typeface="Source Sans Pro"/>
            </a:endParaRPr>
          </a:p>
          <a:p>
            <a:pPr lvl="1">
              <a:tabLst>
                <a:tab pos="214907" algn="l"/>
                <a:tab pos="429814" algn="l"/>
                <a:tab pos="2220704" algn="l"/>
              </a:tabLst>
            </a:pPr>
            <a:r>
              <a:rPr lang="en-US" altLang="zh-CN" sz="1100" dirty="0" smtClean="0">
                <a:latin typeface="Source Sans Pro"/>
                <a:cs typeface="Source Sans Pro"/>
              </a:rPr>
              <a:t>Besides my senior management advisory service, I also work with middle and upper management in the following areas:</a:t>
            </a:r>
          </a:p>
          <a:p>
            <a:pPr lvl="1">
              <a:tabLst>
                <a:tab pos="214907" algn="l"/>
                <a:tab pos="429814" algn="l"/>
                <a:tab pos="2220704" algn="l"/>
              </a:tabLst>
            </a:pPr>
            <a:endParaRPr lang="en-US" altLang="zh-CN" sz="1100" dirty="0" smtClean="0">
              <a:latin typeface="Source Sans Pro"/>
              <a:cs typeface="Source Sans Pro"/>
            </a:endParaRPr>
          </a:p>
          <a:p>
            <a:pPr marL="658414" lvl="1" indent="-228600">
              <a:buAutoNum type="arabicPeriod"/>
              <a:tabLst>
                <a:tab pos="214907" algn="l"/>
                <a:tab pos="429814" algn="l"/>
                <a:tab pos="2220704" algn="l"/>
              </a:tabLst>
            </a:pPr>
            <a:r>
              <a:rPr lang="en-US" altLang="zh-CN" sz="1100" b="1" dirty="0" smtClean="0">
                <a:latin typeface="Source Sans Pro"/>
                <a:cs typeface="Source Sans Pro"/>
              </a:rPr>
              <a:t>Internal training </a:t>
            </a:r>
            <a:r>
              <a:rPr lang="en-US" altLang="zh-CN" sz="1100" dirty="0" smtClean="0">
                <a:latin typeface="Source Sans Pro"/>
                <a:cs typeface="Source Sans Pro"/>
              </a:rPr>
              <a:t>on many topics around customer centricity and brand building. Full details can be found at c3centricity.com/training where you will also be able to download the summary brochures. Topics covered include:</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 I3: Improved Ideation and Innovation</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M3 More Meaningful Market research</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N3: New, Next-generation </a:t>
            </a:r>
            <a:r>
              <a:rPr lang="en-US" altLang="zh-CN" sz="1100" dirty="0" err="1" smtClean="0">
                <a:latin typeface="Source Sans Pro"/>
                <a:cs typeface="Source Sans Pro"/>
              </a:rPr>
              <a:t>iNsights</a:t>
            </a:r>
            <a:r>
              <a:rPr lang="en-US" altLang="zh-CN" sz="1100" dirty="0" smtClean="0">
                <a:latin typeface="Source Sans Pro"/>
                <a:cs typeface="Source Sans Pro"/>
              </a:rPr>
              <a:t>.</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I2A: Insights into </a:t>
            </a:r>
            <a:r>
              <a:rPr lang="en-US" altLang="zh-CN" sz="1100" dirty="0">
                <a:latin typeface="Source Sans Pro"/>
                <a:cs typeface="Source Sans Pro"/>
              </a:rPr>
              <a:t>A</a:t>
            </a:r>
            <a:r>
              <a:rPr lang="en-US" altLang="zh-CN" sz="1100" dirty="0" smtClean="0">
                <a:latin typeface="Source Sans Pro"/>
                <a:cs typeface="Source Sans Pro"/>
              </a:rPr>
              <a:t>ction.</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I2I: Insights to Impact.</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S3: Strategic </a:t>
            </a:r>
            <a:r>
              <a:rPr lang="en-US" altLang="zh-CN" sz="1100" dirty="0" err="1" smtClean="0">
                <a:latin typeface="Source Sans Pro"/>
                <a:cs typeface="Source Sans Pro"/>
              </a:rPr>
              <a:t>viSion</a:t>
            </a:r>
            <a:r>
              <a:rPr lang="en-US" altLang="zh-CN" sz="1100" dirty="0" smtClean="0">
                <a:latin typeface="Source Sans Pro"/>
                <a:cs typeface="Source Sans Pro"/>
              </a:rPr>
              <a:t> with Scenarios.</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B3: Boosting Bolder Business.</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C3: Consistent, Creative Communications</a:t>
            </a:r>
          </a:p>
          <a:p>
            <a:pPr lvl="2">
              <a:tabLst>
                <a:tab pos="214907" algn="l"/>
                <a:tab pos="429814" algn="l"/>
                <a:tab pos="2220704" algn="l"/>
              </a:tabLst>
            </a:pPr>
            <a:endParaRPr lang="en-US" altLang="zh-CN" sz="1100" dirty="0" smtClean="0">
              <a:latin typeface="Source Sans Pro"/>
              <a:cs typeface="Source Sans Pro"/>
            </a:endParaRPr>
          </a:p>
          <a:p>
            <a:pPr marL="658414" lvl="1" indent="-228600">
              <a:buFont typeface="+mj-lt"/>
              <a:buAutoNum type="arabicPeriod"/>
              <a:tabLst>
                <a:tab pos="214907" algn="l"/>
                <a:tab pos="429814" algn="l"/>
                <a:tab pos="2220704" algn="l"/>
              </a:tabLst>
            </a:pPr>
            <a:r>
              <a:rPr lang="en-US" altLang="zh-CN" sz="1100" b="1" dirty="0" smtClean="0">
                <a:latin typeface="Source Sans Pro"/>
                <a:cs typeface="Source Sans Pro"/>
              </a:rPr>
              <a:t>Keynote and Speaking </a:t>
            </a:r>
            <a:r>
              <a:rPr lang="en-US" altLang="zh-CN" sz="1100" dirty="0" smtClean="0">
                <a:latin typeface="Source Sans Pro"/>
                <a:cs typeface="Source Sans Pro"/>
              </a:rPr>
              <a:t>on topics around customer centricity and brand building. Recent presentations given in the US, India, China, Peru, Switzerland, Belgium and Germany were on the following topics:</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Customer Centricity is our Future: Turning Insights into Action.</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Why Customer Centricity and not Technology is the Future of Market Research</a:t>
            </a:r>
          </a:p>
          <a:p>
            <a:pPr marL="1088227" lvl="2" indent="-228600">
              <a:buFont typeface="+mj-lt"/>
              <a:buAutoNum type="alphaLcParenR"/>
              <a:tabLst>
                <a:tab pos="214907" algn="l"/>
                <a:tab pos="429814" algn="l"/>
                <a:tab pos="2220704" algn="l"/>
              </a:tabLst>
            </a:pPr>
            <a:r>
              <a:rPr lang="en-US" sz="1100" dirty="0">
                <a:latin typeface="Source Sans Pro"/>
                <a:cs typeface="Source Sans Pro"/>
              </a:rPr>
              <a:t>Customer First Strategy &amp; CatSight™ </a:t>
            </a:r>
            <a:r>
              <a:rPr lang="en-US" sz="1100" dirty="0">
                <a:latin typeface="Source Sans Pro"/>
                <a:cs typeface="Source Sans Pro"/>
              </a:rPr>
              <a:t>-</a:t>
            </a:r>
            <a:r>
              <a:rPr lang="en-US" sz="1100" dirty="0" smtClean="0">
                <a:latin typeface="Source Sans Pro"/>
                <a:cs typeface="Source Sans Pro"/>
              </a:rPr>
              <a:t> The </a:t>
            </a:r>
            <a:r>
              <a:rPr lang="en-US" sz="1100" dirty="0">
                <a:latin typeface="Source Sans Pro"/>
                <a:cs typeface="Source Sans Pro"/>
              </a:rPr>
              <a:t>7-Step Process for Developing Actionable </a:t>
            </a:r>
            <a:r>
              <a:rPr lang="en-US" sz="1100" dirty="0" smtClean="0">
                <a:latin typeface="Source Sans Pro"/>
                <a:cs typeface="Source Sans Pro"/>
              </a:rPr>
              <a:t>Insights (workshop).</a:t>
            </a:r>
          </a:p>
          <a:p>
            <a:pPr marL="1088227" lvl="2" indent="-228600">
              <a:buFont typeface="+mj-lt"/>
              <a:buAutoNum type="alphaLcParenR"/>
              <a:tabLst>
                <a:tab pos="214907" algn="l"/>
                <a:tab pos="429814" algn="l"/>
                <a:tab pos="2220704" algn="l"/>
              </a:tabLst>
            </a:pPr>
            <a:r>
              <a:rPr lang="en-US" altLang="zh-CN" sz="1100" dirty="0" smtClean="0">
                <a:latin typeface="Source Sans Pro"/>
                <a:cs typeface="Source Sans Pro"/>
              </a:rPr>
              <a:t>What a Customer First Strategy Means Today: How to Finally Walk the Talk.</a:t>
            </a:r>
            <a:r>
              <a:rPr lang="en-US" altLang="zh-CN" sz="1100" dirty="0">
                <a:latin typeface="Source Sans Pro"/>
                <a:cs typeface="Source Sans Pro"/>
              </a:rPr>
              <a:t> </a:t>
            </a:r>
            <a:endParaRPr lang="en-US" altLang="zh-CN" sz="1100" dirty="0" smtClean="0">
              <a:latin typeface="Source Sans Pro"/>
              <a:cs typeface="Source Sans Pro"/>
            </a:endParaRPr>
          </a:p>
          <a:p>
            <a:pPr marL="1088227" lvl="2" indent="-228600">
              <a:buFont typeface="+mj-lt"/>
              <a:buAutoNum type="alphaLcParenR"/>
              <a:tabLst>
                <a:tab pos="214907" algn="l"/>
                <a:tab pos="429814" algn="l"/>
                <a:tab pos="2220704" algn="l"/>
              </a:tabLst>
            </a:pPr>
            <a:r>
              <a:rPr lang="en-US" sz="1100" dirty="0" smtClean="0">
                <a:latin typeface="Source Sans Pro"/>
                <a:cs typeface="Source Sans Pro"/>
              </a:rPr>
              <a:t>A Customer First Strategy: Your </a:t>
            </a:r>
            <a:r>
              <a:rPr lang="en-US" sz="1100" dirty="0">
                <a:latin typeface="Source Sans Pro"/>
                <a:cs typeface="Source Sans Pro"/>
              </a:rPr>
              <a:t>Secret Weapon To Business Profitability</a:t>
            </a:r>
            <a:r>
              <a:rPr lang="en-US" sz="1100" dirty="0" smtClean="0">
                <a:latin typeface="Source Sans Pro"/>
                <a:cs typeface="Source Sans Pro"/>
              </a:rPr>
              <a:t>! (For </a:t>
            </a:r>
            <a:r>
              <a:rPr lang="en-US" sz="1100" dirty="0">
                <a:latin typeface="Source Sans Pro"/>
                <a:cs typeface="Source Sans Pro"/>
              </a:rPr>
              <a:t>professionals who want more impact &amp; </a:t>
            </a:r>
            <a:r>
              <a:rPr lang="en-US" sz="1100" dirty="0" smtClean="0">
                <a:latin typeface="Source Sans Pro"/>
                <a:cs typeface="Source Sans Pro"/>
              </a:rPr>
              <a:t>growth.)</a:t>
            </a:r>
          </a:p>
          <a:p>
            <a:pPr marL="1088227" lvl="2" indent="-228600">
              <a:buFont typeface="+mj-lt"/>
              <a:buAutoNum type="alphaLcParenR"/>
              <a:tabLst>
                <a:tab pos="214907" algn="l"/>
                <a:tab pos="429814" algn="l"/>
                <a:tab pos="2220704" algn="l"/>
              </a:tabLst>
            </a:pPr>
            <a:r>
              <a:rPr lang="en-US" sz="1100" dirty="0" smtClean="0">
                <a:latin typeface="Source Sans Pro"/>
                <a:cs typeface="Source Sans Pro"/>
              </a:rPr>
              <a:t>Growing a </a:t>
            </a:r>
            <a:r>
              <a:rPr lang="en-US" sz="1100" dirty="0">
                <a:latin typeface="Source Sans Pro"/>
                <a:cs typeface="Source Sans Pro"/>
              </a:rPr>
              <a:t>Profitable Business </a:t>
            </a:r>
            <a:r>
              <a:rPr lang="en-US" sz="1100" dirty="0" smtClean="0">
                <a:latin typeface="Source Sans Pro"/>
                <a:cs typeface="Source Sans Pro"/>
              </a:rPr>
              <a:t>through </a:t>
            </a:r>
            <a:r>
              <a:rPr lang="en-US" sz="1100" dirty="0">
                <a:latin typeface="Source Sans Pro"/>
                <a:cs typeface="Source Sans Pro"/>
              </a:rPr>
              <a:t>a </a:t>
            </a:r>
            <a:r>
              <a:rPr lang="en-US" sz="1100" dirty="0" smtClean="0">
                <a:latin typeface="Source Sans Pro"/>
                <a:cs typeface="Source Sans Pro"/>
              </a:rPr>
              <a:t>Customer </a:t>
            </a:r>
            <a:r>
              <a:rPr lang="en-US" sz="1100" dirty="0">
                <a:latin typeface="Source Sans Pro"/>
                <a:cs typeface="Source Sans Pro"/>
              </a:rPr>
              <a:t>First </a:t>
            </a:r>
            <a:r>
              <a:rPr lang="en-US" sz="1100" dirty="0" smtClean="0">
                <a:latin typeface="Source Sans Pro"/>
                <a:cs typeface="Source Sans Pro"/>
              </a:rPr>
              <a:t>Strategy.</a:t>
            </a:r>
          </a:p>
          <a:p>
            <a:pPr marL="1088227" lvl="2" indent="-228600">
              <a:buFont typeface="+mj-lt"/>
              <a:buAutoNum type="alphaLcParenR"/>
              <a:tabLst>
                <a:tab pos="214907" algn="l"/>
                <a:tab pos="429814" algn="l"/>
                <a:tab pos="2220704" algn="l"/>
              </a:tabLst>
            </a:pPr>
            <a:endParaRPr lang="en-US" sz="1100" dirty="0">
              <a:latin typeface="Source Sans Pro"/>
              <a:cs typeface="Source Sans Pro"/>
            </a:endParaRPr>
          </a:p>
          <a:p>
            <a:pPr marL="658414" lvl="1" indent="-228600">
              <a:buFont typeface="+mj-lt"/>
              <a:buAutoNum type="arabicPeriod"/>
              <a:tabLst>
                <a:tab pos="214907" algn="l"/>
                <a:tab pos="429814" algn="l"/>
                <a:tab pos="2220704" algn="l"/>
              </a:tabLst>
            </a:pPr>
            <a:r>
              <a:rPr lang="en-US" sz="1100" b="1" dirty="0" smtClean="0">
                <a:latin typeface="Source Sans Pro"/>
                <a:cs typeface="Source Sans Pro"/>
              </a:rPr>
              <a:t>Executive Advisory Position / Sounding Board </a:t>
            </a:r>
            <a:r>
              <a:rPr lang="en-US" sz="1100" dirty="0" smtClean="0">
                <a:latin typeface="Source Sans Pro"/>
                <a:cs typeface="Source Sans Pro"/>
              </a:rPr>
              <a:t>for the management of new or existing clients. It can be lonely at the top, no? Wouldn’t it be great to have someone who is always there for you? With whom you can brainstorm or validate your ideas with before exposing them internally? I provide the coaching and advice top managers need, especially when you are relatively new in an organisation, or in times of difficult challenges and management upheavals. </a:t>
            </a:r>
          </a:p>
        </p:txBody>
      </p:sp>
      <p:sp>
        <p:nvSpPr>
          <p:cNvPr id="3" name="TextBox 1"/>
          <p:cNvSpPr txBox="1"/>
          <p:nvPr/>
        </p:nvSpPr>
        <p:spPr>
          <a:xfrm>
            <a:off x="403412" y="8855364"/>
            <a:ext cx="124258" cy="539904"/>
          </a:xfrm>
          <a:prstGeom prst="rect">
            <a:avLst/>
          </a:prstGeom>
          <a:noFill/>
        </p:spPr>
        <p:txBody>
          <a:bodyPr wrap="none" lIns="0" tIns="0" rIns="0" bIns="42981" rtlCol="0">
            <a:spAutoFit/>
          </a:bodyPr>
          <a:lstStyle/>
          <a:p>
            <a:pPr>
              <a:lnSpc>
                <a:spcPts val="1316"/>
              </a:lnSpc>
            </a:pPr>
            <a:r>
              <a:rPr lang="en-US" altLang="zh-CN" sz="1100" dirty="0">
                <a:solidFill>
                  <a:srgbClr val="000000"/>
                </a:solidFill>
                <a:latin typeface="Cambria" pitchFamily="18" charset="0"/>
                <a:cs typeface="Cambria" pitchFamily="18" charset="0"/>
              </a:rPr>
              <a:t>    </a:t>
            </a:r>
          </a:p>
          <a:p>
            <a:pPr>
              <a:lnSpc>
                <a:spcPts val="1316"/>
              </a:lnSpc>
            </a:pPr>
            <a:r>
              <a:rPr lang="en-US" altLang="zh-CN" sz="1100" dirty="0">
                <a:solidFill>
                  <a:srgbClr val="000000"/>
                </a:solidFill>
                <a:latin typeface="Cambria" pitchFamily="18" charset="0"/>
                <a:cs typeface="Cambria" pitchFamily="18" charset="0"/>
              </a:rPr>
              <a:t>    </a:t>
            </a:r>
          </a:p>
          <a:p>
            <a:pPr>
              <a:lnSpc>
                <a:spcPts val="1222"/>
              </a:lnSpc>
            </a:pPr>
            <a:r>
              <a:rPr lang="en-US" altLang="zh-CN" sz="1100" dirty="0">
                <a:solidFill>
                  <a:srgbClr val="000000"/>
                </a:solidFill>
                <a:latin typeface="Cambria" pitchFamily="18" charset="0"/>
                <a:cs typeface="Cambria" pitchFamily="18" charset="0"/>
              </a:rPr>
              <a:t>    </a:t>
            </a:r>
          </a:p>
        </p:txBody>
      </p:sp>
      <p:pic>
        <p:nvPicPr>
          <p:cNvPr id="9" name="Picture 8" descr="2016 C3C Logo High 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2017059" cy="493602"/>
          </a:xfrm>
          <a:prstGeom prst="rect">
            <a:avLst/>
          </a:prstGeom>
        </p:spPr>
      </p:pic>
      <p:sp>
        <p:nvSpPr>
          <p:cNvPr id="4" name="TextBox 3"/>
          <p:cNvSpPr txBox="1"/>
          <p:nvPr/>
        </p:nvSpPr>
        <p:spPr>
          <a:xfrm>
            <a:off x="757238" y="8001000"/>
            <a:ext cx="5334000" cy="615553"/>
          </a:xfrm>
          <a:prstGeom prst="rect">
            <a:avLst/>
          </a:prstGeom>
          <a:noFill/>
        </p:spPr>
        <p:txBody>
          <a:bodyPr wrap="square" rtlCol="0">
            <a:spAutoFit/>
          </a:bodyPr>
          <a:lstStyle/>
          <a:p>
            <a:pPr algn="ctr"/>
            <a:r>
              <a:rPr lang="en-US" b="1" dirty="0" smtClean="0">
                <a:solidFill>
                  <a:srgbClr val="1F497D"/>
                </a:solidFill>
                <a:latin typeface="Open Sans"/>
                <a:cs typeface="Open Sans"/>
              </a:rPr>
              <a:t>I am the wise advisor and support you secretly dreamed of having just for you!</a:t>
            </a:r>
            <a:endParaRPr lang="en-US" b="1" dirty="0">
              <a:solidFill>
                <a:srgbClr val="1F497D"/>
              </a:solidFill>
              <a:latin typeface="Open Sans"/>
              <a:cs typeface="Open Sans"/>
            </a:endParaRPr>
          </a:p>
        </p:txBody>
      </p:sp>
    </p:spTree>
    <p:extLst>
      <p:ext uri="{BB962C8B-B14F-4D97-AF65-F5344CB8AC3E}">
        <p14:creationId xmlns:p14="http://schemas.microsoft.com/office/powerpoint/2010/main" val="1338062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1679</TotalTime>
  <Words>1147</Words>
  <Application>Microsoft Macintosh PowerPoint</Application>
  <PresentationFormat>A4 Paper (210x297 mm)</PresentationFormat>
  <Paragraphs>98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Denyse Drummond-Dunn</cp:lastModifiedBy>
  <cp:revision>28</cp:revision>
  <cp:lastPrinted>2017-06-30T10:05:32Z</cp:lastPrinted>
  <dcterms:created xsi:type="dcterms:W3CDTF">2006-08-16T00:00:00Z</dcterms:created>
  <dcterms:modified xsi:type="dcterms:W3CDTF">2018-06-30T15:21:16Z</dcterms:modified>
</cp:coreProperties>
</file>